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Lst>
  <p:sldSz cy="5143500" cx="9144000"/>
  <p:notesSz cx="6858000" cy="9144000"/>
  <p:embeddedFontLst>
    <p:embeddedFont>
      <p:font typeface="Roboto"/>
      <p:regular r:id="rId82"/>
      <p:bold r:id="rId83"/>
      <p:italic r:id="rId84"/>
      <p:boldItalic r:id="rId85"/>
    </p:embeddedFont>
    <p:embeddedFont>
      <p:font typeface="Nunito"/>
      <p:regular r:id="rId86"/>
      <p:bold r:id="rId87"/>
      <p:italic r:id="rId88"/>
      <p:boldItalic r:id="rId89"/>
    </p:embeddedFont>
    <p:embeddedFont>
      <p:font typeface="Tino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8.xml"/><Relationship Id="rId86" Type="http://schemas.openxmlformats.org/officeDocument/2006/relationships/font" Target="fonts/Nunito-regular.fntdata"/><Relationship Id="rId41" Type="http://schemas.openxmlformats.org/officeDocument/2006/relationships/slide" Target="slides/slide37.xml"/><Relationship Id="rId85" Type="http://schemas.openxmlformats.org/officeDocument/2006/relationships/font" Target="fonts/Roboto-boldItalic.fntdata"/><Relationship Id="rId44" Type="http://schemas.openxmlformats.org/officeDocument/2006/relationships/slide" Target="slides/slide40.xml"/><Relationship Id="rId88" Type="http://schemas.openxmlformats.org/officeDocument/2006/relationships/font" Target="fonts/Nunito-italic.fntdata"/><Relationship Id="rId43" Type="http://schemas.openxmlformats.org/officeDocument/2006/relationships/slide" Target="slides/slide39.xml"/><Relationship Id="rId87" Type="http://schemas.openxmlformats.org/officeDocument/2006/relationships/font" Target="fonts/Nunito-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Nunito-boldItalic.fntdata"/><Relationship Id="rId80" Type="http://schemas.openxmlformats.org/officeDocument/2006/relationships/slide" Target="slides/slide76.xml"/><Relationship Id="rId82" Type="http://schemas.openxmlformats.org/officeDocument/2006/relationships/font" Target="fonts/Roboto-regular.fntdata"/><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Tinos-bold.fntdata"/><Relationship Id="rId90" Type="http://schemas.openxmlformats.org/officeDocument/2006/relationships/font" Target="fonts/Tinos-regular.fntdata"/><Relationship Id="rId93" Type="http://schemas.openxmlformats.org/officeDocument/2006/relationships/font" Target="fonts/Tinos-boldItalic.fntdata"/><Relationship Id="rId92" Type="http://schemas.openxmlformats.org/officeDocument/2006/relationships/font" Target="fonts/Tinos-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 sz="1200">
                <a:solidFill>
                  <a:srgbClr val="161616"/>
                </a:solidFill>
                <a:highlight>
                  <a:srgbClr val="FCFCFC"/>
                </a:highlight>
              </a:rPr>
              <a:t>Today, a web-based application is not enough to reach it's customers. People are very smart, they are using iphone, mobile, tablets etc. devices in its daily life. These devices also have a lot of apps for making the life easy. Actually, we are moving from the web towards apps world.</a:t>
            </a:r>
          </a:p>
          <a:p>
            <a:pPr lvl="0" rtl="0" algn="just">
              <a:lnSpc>
                <a:spcPct val="115000"/>
              </a:lnSpc>
              <a:spcBef>
                <a:spcPts val="0"/>
              </a:spcBef>
              <a:buNone/>
            </a:pPr>
            <a:r>
              <a:rPr lang="en" sz="1200">
                <a:solidFill>
                  <a:srgbClr val="161616"/>
                </a:solidFill>
                <a:highlight>
                  <a:srgbClr val="FCFCFC"/>
                </a:highlight>
              </a:rPr>
              <a:t>So, if you like to expose your service data to the browsers and as well as all these modern devices apps in fast and simple way, you should have an API which is compatible with browsers and all these devices.</a:t>
            </a:r>
          </a:p>
          <a:p>
            <a:pPr lvl="0" rtl="0" algn="just">
              <a:lnSpc>
                <a:spcPct val="115000"/>
              </a:lnSpc>
              <a:spcBef>
                <a:spcPts val="0"/>
              </a:spcBef>
              <a:buNone/>
            </a:pPr>
            <a:r>
              <a:rPr lang="en" sz="1200">
                <a:solidFill>
                  <a:srgbClr val="161616"/>
                </a:solidFill>
                <a:highlight>
                  <a:srgbClr val="FCFCFC"/>
                </a:highlight>
              </a:rPr>
              <a:t>For example twitter,facebook and Google API for the web application and phone apps.</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50000"/>
              </a:lnSpc>
              <a:spcBef>
                <a:spcPts val="0"/>
              </a:spcBef>
              <a:spcAft>
                <a:spcPts val="1600"/>
              </a:spcAft>
              <a:buClr>
                <a:srgbClr val="000000"/>
              </a:buClr>
              <a:buSzPct val="100000"/>
            </a:pPr>
            <a:r>
              <a:rPr lang="en" sz="1200">
                <a:highlight>
                  <a:srgbClr val="FCFCFC"/>
                </a:highlight>
              </a:rPr>
              <a:t>It supports convention-based CRUD Actions since it works with HTTP verbs GET,POST,PUT and DELETE.</a:t>
            </a:r>
          </a:p>
          <a:p>
            <a:pPr indent="-304800" lvl="0" marL="457200" rtl="0">
              <a:lnSpc>
                <a:spcPct val="150000"/>
              </a:lnSpc>
              <a:spcBef>
                <a:spcPts val="0"/>
              </a:spcBef>
              <a:spcAft>
                <a:spcPts val="1600"/>
              </a:spcAft>
              <a:buClr>
                <a:srgbClr val="000000"/>
              </a:buClr>
              <a:buSzPct val="100000"/>
            </a:pPr>
            <a:r>
              <a:rPr lang="en" sz="1200">
                <a:highlight>
                  <a:srgbClr val="FCFCFC"/>
                </a:highlight>
              </a:rPr>
              <a:t>It is only based on HTTP and easy to define, expose and consume</a:t>
            </a:r>
          </a:p>
          <a:p>
            <a:pPr indent="-304800" lvl="0" marL="457200" marR="381000" rtl="0">
              <a:lnSpc>
                <a:spcPct val="150000"/>
              </a:lnSpc>
              <a:spcBef>
                <a:spcPts val="1200"/>
              </a:spcBef>
              <a:spcAft>
                <a:spcPts val="1600"/>
              </a:spcAft>
              <a:buClr>
                <a:srgbClr val="000000"/>
              </a:buClr>
              <a:buSzPct val="100000"/>
            </a:pPr>
            <a:r>
              <a:rPr lang="en" sz="1200">
                <a:highlight>
                  <a:srgbClr val="FCFCFC"/>
                </a:highlight>
              </a:rPr>
              <a:t>Content Negotiation based on Accept headers for request and response serialization</a:t>
            </a:r>
          </a:p>
          <a:p>
            <a:pPr indent="-304800" lvl="0" marL="457200" marR="381000" rtl="0">
              <a:lnSpc>
                <a:spcPct val="150000"/>
              </a:lnSpc>
              <a:spcBef>
                <a:spcPts val="1200"/>
              </a:spcBef>
              <a:spcAft>
                <a:spcPts val="1600"/>
              </a:spcAft>
              <a:buClr>
                <a:srgbClr val="000000"/>
              </a:buClr>
              <a:buSzPct val="100000"/>
            </a:pPr>
            <a:r>
              <a:rPr lang="en" sz="1200">
                <a:highlight>
                  <a:srgbClr val="FCFCFC"/>
                </a:highlight>
              </a:rPr>
              <a:t>Easily extensible Formatter support to add new input/output types</a:t>
            </a:r>
          </a:p>
          <a:p>
            <a:pPr indent="-304800" lvl="0" marL="457200" marR="381000" rtl="0">
              <a:lnSpc>
                <a:spcPct val="150000"/>
              </a:lnSpc>
              <a:spcBef>
                <a:spcPts val="1200"/>
              </a:spcBef>
              <a:spcAft>
                <a:spcPts val="1600"/>
              </a:spcAft>
              <a:buClr>
                <a:srgbClr val="000000"/>
              </a:buClr>
              <a:buSzPct val="100000"/>
            </a:pPr>
            <a:r>
              <a:rPr lang="en" sz="1200">
                <a:highlight>
                  <a:srgbClr val="FCFCFC"/>
                </a:highlight>
              </a:rPr>
              <a:t>It is lightweight architecture and good for devices which have limited bandwidth like smart phones.</a:t>
            </a:r>
          </a:p>
          <a:p>
            <a:pPr lvl="0">
              <a:spcBef>
                <a:spcPts val="0"/>
              </a:spcBef>
              <a:buNone/>
            </a:pPr>
            <a:r>
              <a:t/>
            </a:r>
            <a:endParaRPr>
              <a:highlight>
                <a:srgbClr val="FCFCFC"/>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050">
                <a:solidFill>
                  <a:srgbClr val="111111"/>
                </a:solidFill>
                <a:highlight>
                  <a:srgbClr val="FFFFFF"/>
                </a:highlight>
              </a:rPr>
              <a:t>At any moment of time if you want to know who the user is and what kind of authentication type he using you can use the identity object. If you want to know what kind of roles it’s associated with then we need to use the principal object. In other words to get authentication details we need to the identity object and to know about authorization details of that identity we need the principal object.</a:t>
            </a:r>
          </a:p>
          <a:p>
            <a:pPr lvl="0" rtl="0">
              <a:spcBef>
                <a:spcPts val="0"/>
              </a:spcBef>
              <a:buNone/>
            </a:pPr>
            <a:r>
              <a:t/>
            </a:r>
            <a:endParaRPr sz="1050">
              <a:solidFill>
                <a:srgbClr val="111111"/>
              </a:solidFill>
              <a:highlight>
                <a:srgbClr val="FFFFFF"/>
              </a:highlight>
            </a:endParaRPr>
          </a:p>
          <a:p>
            <a:pPr lvl="0" rtl="0">
              <a:spcBef>
                <a:spcPts val="0"/>
              </a:spcBef>
              <a:buNone/>
            </a:pPr>
            <a:r>
              <a:rPr lang="en" sz="1050">
                <a:solidFill>
                  <a:srgbClr val="111111"/>
                </a:solidFill>
                <a:highlight>
                  <a:srgbClr val="FFFFFF"/>
                </a:highlight>
              </a:rPr>
              <a:t>OWIN :</a:t>
            </a:r>
          </a:p>
          <a:p>
            <a:pPr lvl="0" rtl="0">
              <a:spcBef>
                <a:spcPts val="0"/>
              </a:spcBef>
              <a:buNone/>
            </a:pPr>
            <a:r>
              <a:rPr lang="en" sz="1050">
                <a:solidFill>
                  <a:srgbClr val="333333"/>
                </a:solidFill>
                <a:highlight>
                  <a:srgbClr val="FFFFFF"/>
                </a:highlight>
              </a:rPr>
              <a:t>The Owin Middleware modules are responsible for handling the authentication with external authentication providers (such as Google) and establishing an application session through a cookie.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Shape 51"/>
          <p:cNvPicPr preferRelativeResize="0"/>
          <p:nvPr/>
        </p:nvPicPr>
        <p:blipFill>
          <a:blip r:embed="rId3">
            <a:alphaModFix/>
          </a:blip>
          <a:stretch>
            <a:fillRect/>
          </a:stretch>
        </p:blipFill>
        <p:spPr>
          <a:xfrm>
            <a:off x="2610225" y="609975"/>
            <a:ext cx="3923550" cy="3923550"/>
          </a:xfrm>
          <a:prstGeom prst="rect">
            <a:avLst/>
          </a:prstGeom>
          <a:noFill/>
          <a:ln>
            <a:noFill/>
          </a:ln>
        </p:spPr>
      </p:pic>
      <p:sp>
        <p:nvSpPr>
          <p:cNvPr id="52" name="Shape 52"/>
          <p:cNvSpPr/>
          <p:nvPr/>
        </p:nvSpPr>
        <p:spPr>
          <a:xfrm>
            <a:off x="2918075" y="917875"/>
            <a:ext cx="3307800" cy="3307800"/>
          </a:xfrm>
          <a:prstGeom prst="rect">
            <a:avLst/>
          </a:prstGeom>
          <a:solidFill>
            <a:srgbClr val="9E7C59"/>
          </a:solidFill>
          <a:ln cap="flat" cmpd="sng" w="1524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ctrTitle"/>
          </p:nvPr>
        </p:nvSpPr>
        <p:spPr>
          <a:xfrm>
            <a:off x="3217625" y="1206625"/>
            <a:ext cx="2708700" cy="2730300"/>
          </a:xfrm>
          <a:prstGeom prst="rect">
            <a:avLst/>
          </a:prstGeom>
        </p:spPr>
        <p:txBody>
          <a:bodyPr anchorCtr="0" anchor="ctr" bIns="91425" lIns="91425" rIns="91425" wrap="square" tIns="91425"/>
          <a:lstStyle>
            <a:lvl1pPr lvl="0" rtl="0" algn="ctr">
              <a:spcBef>
                <a:spcPts val="0"/>
              </a:spcBef>
              <a:buClr>
                <a:srgbClr val="FFFFFF"/>
              </a:buClr>
              <a:buSzPct val="100000"/>
              <a:defRPr sz="3000">
                <a:solidFill>
                  <a:srgbClr val="FFFFFF"/>
                </a:solidFill>
              </a:defRPr>
            </a:lvl1pPr>
            <a:lvl2pPr lvl="1" rtl="0" algn="ctr">
              <a:spcBef>
                <a:spcPts val="0"/>
              </a:spcBef>
              <a:buClr>
                <a:srgbClr val="FFFFFF"/>
              </a:buClr>
              <a:buSzPct val="100000"/>
              <a:defRPr sz="3000">
                <a:solidFill>
                  <a:srgbClr val="FFFFFF"/>
                </a:solidFill>
              </a:defRPr>
            </a:lvl2pPr>
            <a:lvl3pPr lvl="2" rtl="0" algn="ctr">
              <a:spcBef>
                <a:spcPts val="0"/>
              </a:spcBef>
              <a:buClr>
                <a:srgbClr val="FFFFFF"/>
              </a:buClr>
              <a:buSzPct val="100000"/>
              <a:defRPr sz="3000">
                <a:solidFill>
                  <a:srgbClr val="FFFFFF"/>
                </a:solidFill>
              </a:defRPr>
            </a:lvl3pPr>
            <a:lvl4pPr lvl="3" rtl="0" algn="ctr">
              <a:spcBef>
                <a:spcPts val="0"/>
              </a:spcBef>
              <a:buClr>
                <a:srgbClr val="FFFFFF"/>
              </a:buClr>
              <a:buSzPct val="100000"/>
              <a:defRPr sz="3000">
                <a:solidFill>
                  <a:srgbClr val="FFFFFF"/>
                </a:solidFill>
              </a:defRPr>
            </a:lvl4pPr>
            <a:lvl5pPr lvl="4" rtl="0" algn="ctr">
              <a:spcBef>
                <a:spcPts val="0"/>
              </a:spcBef>
              <a:buClr>
                <a:srgbClr val="FFFFFF"/>
              </a:buClr>
              <a:buSzPct val="100000"/>
              <a:defRPr sz="3000">
                <a:solidFill>
                  <a:srgbClr val="FFFFFF"/>
                </a:solidFill>
              </a:defRPr>
            </a:lvl5pPr>
            <a:lvl6pPr lvl="5" rtl="0" algn="ctr">
              <a:spcBef>
                <a:spcPts val="0"/>
              </a:spcBef>
              <a:buClr>
                <a:srgbClr val="FFFFFF"/>
              </a:buClr>
              <a:buSzPct val="100000"/>
              <a:defRPr sz="3000">
                <a:solidFill>
                  <a:srgbClr val="FFFFFF"/>
                </a:solidFill>
              </a:defRPr>
            </a:lvl6pPr>
            <a:lvl7pPr lvl="6" rtl="0" algn="ctr">
              <a:spcBef>
                <a:spcPts val="0"/>
              </a:spcBef>
              <a:buClr>
                <a:srgbClr val="FFFFFF"/>
              </a:buClr>
              <a:buSzPct val="100000"/>
              <a:defRPr sz="3000">
                <a:solidFill>
                  <a:srgbClr val="FFFFFF"/>
                </a:solidFill>
              </a:defRPr>
            </a:lvl7pPr>
            <a:lvl8pPr lvl="7" rtl="0" algn="ctr">
              <a:spcBef>
                <a:spcPts val="0"/>
              </a:spcBef>
              <a:buClr>
                <a:srgbClr val="FFFFFF"/>
              </a:buClr>
              <a:buSzPct val="100000"/>
              <a:defRPr sz="3000">
                <a:solidFill>
                  <a:srgbClr val="FFFFFF"/>
                </a:solidFill>
              </a:defRPr>
            </a:lvl8pPr>
            <a:lvl9pPr lvl="8" rtl="0" algn="ctr">
              <a:spcBef>
                <a:spcPts val="0"/>
              </a:spcBef>
              <a:buClr>
                <a:srgbClr val="FFFFFF"/>
              </a:buClr>
              <a:buSzPct val="100000"/>
              <a:defRPr sz="30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2610225" y="609975"/>
            <a:ext cx="3923550" cy="3923550"/>
          </a:xfrm>
          <a:prstGeom prst="rect">
            <a:avLst/>
          </a:prstGeom>
          <a:noFill/>
          <a:ln>
            <a:noFill/>
          </a:ln>
        </p:spPr>
      </p:pic>
      <p:sp>
        <p:nvSpPr>
          <p:cNvPr id="56" name="Shape 56"/>
          <p:cNvSpPr/>
          <p:nvPr/>
        </p:nvSpPr>
        <p:spPr>
          <a:xfrm>
            <a:off x="2918075" y="917875"/>
            <a:ext cx="3307800" cy="3307800"/>
          </a:xfrm>
          <a:prstGeom prst="rect">
            <a:avLst/>
          </a:prstGeom>
          <a:solidFill>
            <a:srgbClr val="9E7C59"/>
          </a:solidFill>
          <a:ln cap="flat" cmpd="sng" w="1524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7" name="Shape 57"/>
          <p:cNvSpPr txBox="1"/>
          <p:nvPr>
            <p:ph type="ctrTitle"/>
          </p:nvPr>
        </p:nvSpPr>
        <p:spPr>
          <a:xfrm>
            <a:off x="3258675" y="1643125"/>
            <a:ext cx="2626800" cy="1159800"/>
          </a:xfrm>
          <a:prstGeom prst="rect">
            <a:avLst/>
          </a:prstGeom>
        </p:spPr>
        <p:txBody>
          <a:bodyPr anchorCtr="0" anchor="t" bIns="91425" lIns="91425" rIns="91425" wrap="square" tIns="91425"/>
          <a:lstStyle>
            <a:lvl1pPr lvl="0" rtl="0" algn="ctr">
              <a:spcBef>
                <a:spcPts val="0"/>
              </a:spcBef>
              <a:buClr>
                <a:srgbClr val="FFFFFF"/>
              </a:buClr>
              <a:buSzPct val="100000"/>
              <a:defRPr sz="2400">
                <a:solidFill>
                  <a:srgbClr val="FFFFFF"/>
                </a:solidFill>
              </a:defRPr>
            </a:lvl1pPr>
            <a:lvl2pPr lvl="1" rtl="0" algn="ctr">
              <a:spcBef>
                <a:spcPts val="0"/>
              </a:spcBef>
              <a:buClr>
                <a:srgbClr val="FFFFFF"/>
              </a:buClr>
              <a:buSzPct val="100000"/>
              <a:defRPr sz="2400">
                <a:solidFill>
                  <a:srgbClr val="FFFFFF"/>
                </a:solidFill>
              </a:defRPr>
            </a:lvl2pPr>
            <a:lvl3pPr lvl="2" rtl="0" algn="ctr">
              <a:spcBef>
                <a:spcPts val="0"/>
              </a:spcBef>
              <a:buClr>
                <a:srgbClr val="FFFFFF"/>
              </a:buClr>
              <a:buSzPct val="100000"/>
              <a:defRPr sz="2400">
                <a:solidFill>
                  <a:srgbClr val="FFFFFF"/>
                </a:solidFill>
              </a:defRPr>
            </a:lvl3pPr>
            <a:lvl4pPr lvl="3" rtl="0" algn="ctr">
              <a:spcBef>
                <a:spcPts val="0"/>
              </a:spcBef>
              <a:buClr>
                <a:srgbClr val="FFFFFF"/>
              </a:buClr>
              <a:buSzPct val="100000"/>
              <a:defRPr sz="2400">
                <a:solidFill>
                  <a:srgbClr val="FFFFFF"/>
                </a:solidFill>
              </a:defRPr>
            </a:lvl4pPr>
            <a:lvl5pPr lvl="4" rtl="0" algn="ctr">
              <a:spcBef>
                <a:spcPts val="0"/>
              </a:spcBef>
              <a:buClr>
                <a:srgbClr val="FFFFFF"/>
              </a:buClr>
              <a:buSzPct val="100000"/>
              <a:defRPr sz="2400">
                <a:solidFill>
                  <a:srgbClr val="FFFFFF"/>
                </a:solidFill>
              </a:defRPr>
            </a:lvl5pPr>
            <a:lvl6pPr lvl="5" rtl="0" algn="ctr">
              <a:spcBef>
                <a:spcPts val="0"/>
              </a:spcBef>
              <a:buClr>
                <a:srgbClr val="FFFFFF"/>
              </a:buClr>
              <a:buSzPct val="100000"/>
              <a:defRPr sz="2400">
                <a:solidFill>
                  <a:srgbClr val="FFFFFF"/>
                </a:solidFill>
              </a:defRPr>
            </a:lvl6pPr>
            <a:lvl7pPr lvl="6" rtl="0" algn="ctr">
              <a:spcBef>
                <a:spcPts val="0"/>
              </a:spcBef>
              <a:buClr>
                <a:srgbClr val="FFFFFF"/>
              </a:buClr>
              <a:buSzPct val="100000"/>
              <a:defRPr sz="2400">
                <a:solidFill>
                  <a:srgbClr val="FFFFFF"/>
                </a:solidFill>
              </a:defRPr>
            </a:lvl7pPr>
            <a:lvl8pPr lvl="7" rtl="0" algn="ctr">
              <a:spcBef>
                <a:spcPts val="0"/>
              </a:spcBef>
              <a:buClr>
                <a:srgbClr val="FFFFFF"/>
              </a:buClr>
              <a:buSzPct val="100000"/>
              <a:defRPr sz="2400">
                <a:solidFill>
                  <a:srgbClr val="FFFFFF"/>
                </a:solidFill>
              </a:defRPr>
            </a:lvl8pPr>
            <a:lvl9pPr lvl="8" rtl="0" algn="ctr">
              <a:spcBef>
                <a:spcPts val="0"/>
              </a:spcBef>
              <a:buClr>
                <a:srgbClr val="FFFFFF"/>
              </a:buClr>
              <a:buSzPct val="100000"/>
              <a:defRPr sz="2400">
                <a:solidFill>
                  <a:srgbClr val="FFFFFF"/>
                </a:solidFill>
              </a:defRPr>
            </a:lvl9pPr>
          </a:lstStyle>
          <a:p/>
        </p:txBody>
      </p:sp>
      <p:sp>
        <p:nvSpPr>
          <p:cNvPr id="58" name="Shape 58"/>
          <p:cNvSpPr txBox="1"/>
          <p:nvPr>
            <p:ph idx="1" type="subTitle"/>
          </p:nvPr>
        </p:nvSpPr>
        <p:spPr>
          <a:xfrm>
            <a:off x="3258675" y="3068654"/>
            <a:ext cx="2626800" cy="784800"/>
          </a:xfrm>
          <a:prstGeom prst="rect">
            <a:avLst/>
          </a:prstGeom>
        </p:spPr>
        <p:txBody>
          <a:bodyPr anchorCtr="0" anchor="t" bIns="91425" lIns="91425" rIns="91425" wrap="square" tIns="91425"/>
          <a:lstStyle>
            <a:lvl1pPr lvl="0" rtl="0" algn="ctr">
              <a:spcBef>
                <a:spcPts val="0"/>
              </a:spcBef>
              <a:buClr>
                <a:srgbClr val="FFFFFF"/>
              </a:buClr>
              <a:buSzPct val="100000"/>
              <a:buNone/>
              <a:defRPr i="1" sz="1400">
                <a:solidFill>
                  <a:srgbClr val="FFFFFF"/>
                </a:solidFill>
              </a:defRPr>
            </a:lvl1pPr>
            <a:lvl2pPr lvl="1" rtl="0" algn="ctr">
              <a:spcBef>
                <a:spcPts val="0"/>
              </a:spcBef>
              <a:buClr>
                <a:srgbClr val="FFFFFF"/>
              </a:buClr>
              <a:buSzPct val="100000"/>
              <a:buNone/>
              <a:defRPr i="1" sz="1400">
                <a:solidFill>
                  <a:srgbClr val="FFFFFF"/>
                </a:solidFill>
              </a:defRPr>
            </a:lvl2pPr>
            <a:lvl3pPr lvl="2" rtl="0" algn="ctr">
              <a:spcBef>
                <a:spcPts val="0"/>
              </a:spcBef>
              <a:buClr>
                <a:srgbClr val="FFFFFF"/>
              </a:buClr>
              <a:buSzPct val="100000"/>
              <a:buNone/>
              <a:defRPr i="1" sz="1400">
                <a:solidFill>
                  <a:srgbClr val="FFFFFF"/>
                </a:solidFill>
              </a:defRPr>
            </a:lvl3pPr>
            <a:lvl4pPr lvl="3" rtl="0" algn="ctr">
              <a:spcBef>
                <a:spcPts val="0"/>
              </a:spcBef>
              <a:buClr>
                <a:srgbClr val="FFFFFF"/>
              </a:buClr>
              <a:buSzPct val="100000"/>
              <a:buNone/>
              <a:defRPr i="1" sz="1400">
                <a:solidFill>
                  <a:srgbClr val="FFFFFF"/>
                </a:solidFill>
              </a:defRPr>
            </a:lvl4pPr>
            <a:lvl5pPr lvl="4" rtl="0" algn="ctr">
              <a:spcBef>
                <a:spcPts val="0"/>
              </a:spcBef>
              <a:buClr>
                <a:srgbClr val="FFFFFF"/>
              </a:buClr>
              <a:buSzPct val="100000"/>
              <a:buNone/>
              <a:defRPr i="1" sz="1400">
                <a:solidFill>
                  <a:srgbClr val="FFFFFF"/>
                </a:solidFill>
              </a:defRPr>
            </a:lvl5pPr>
            <a:lvl6pPr lvl="5" rtl="0" algn="ctr">
              <a:spcBef>
                <a:spcPts val="0"/>
              </a:spcBef>
              <a:buClr>
                <a:srgbClr val="FFFFFF"/>
              </a:buClr>
              <a:buSzPct val="100000"/>
              <a:buNone/>
              <a:defRPr i="1" sz="1400">
                <a:solidFill>
                  <a:srgbClr val="FFFFFF"/>
                </a:solidFill>
              </a:defRPr>
            </a:lvl6pPr>
            <a:lvl7pPr lvl="6" rtl="0" algn="ctr">
              <a:spcBef>
                <a:spcPts val="0"/>
              </a:spcBef>
              <a:buClr>
                <a:srgbClr val="FFFFFF"/>
              </a:buClr>
              <a:buSzPct val="100000"/>
              <a:buNone/>
              <a:defRPr i="1" sz="1400">
                <a:solidFill>
                  <a:srgbClr val="FFFFFF"/>
                </a:solidFill>
              </a:defRPr>
            </a:lvl7pPr>
            <a:lvl8pPr lvl="7" rtl="0" algn="ctr">
              <a:spcBef>
                <a:spcPts val="0"/>
              </a:spcBef>
              <a:buClr>
                <a:srgbClr val="FFFFFF"/>
              </a:buClr>
              <a:buSzPct val="100000"/>
              <a:buNone/>
              <a:defRPr i="1" sz="1400">
                <a:solidFill>
                  <a:srgbClr val="FFFFFF"/>
                </a:solidFill>
              </a:defRPr>
            </a:lvl8pPr>
            <a:lvl9pPr lvl="8" rtl="0" algn="ctr">
              <a:spcBef>
                <a:spcPts val="0"/>
              </a:spcBef>
              <a:buClr>
                <a:srgbClr val="FFFFFF"/>
              </a:buClr>
              <a:buSzPct val="100000"/>
              <a:buNone/>
              <a:defRPr i="1" sz="1400">
                <a:solidFill>
                  <a:srgbClr val="FFFFFF"/>
                </a:solidFill>
              </a:defRPr>
            </a:lvl9pPr>
          </a:lstStyle>
          <a:p/>
        </p:txBody>
      </p:sp>
      <p:grpSp>
        <p:nvGrpSpPr>
          <p:cNvPr id="59" name="Shape 59"/>
          <p:cNvGrpSpPr/>
          <p:nvPr/>
        </p:nvGrpSpPr>
        <p:grpSpPr>
          <a:xfrm>
            <a:off x="4414050" y="2903550"/>
            <a:ext cx="315900" cy="98400"/>
            <a:chOff x="4414050" y="1436450"/>
            <a:chExt cx="315900" cy="98400"/>
          </a:xfrm>
        </p:grpSpPr>
        <p:cxnSp>
          <p:nvCxnSpPr>
            <p:cNvPr id="60" name="Shape 60"/>
            <p:cNvCxnSpPr/>
            <p:nvPr/>
          </p:nvCxnSpPr>
          <p:spPr>
            <a:xfrm>
              <a:off x="4414050" y="1485650"/>
              <a:ext cx="315900" cy="0"/>
            </a:xfrm>
            <a:prstGeom prst="straightConnector1">
              <a:avLst/>
            </a:prstGeom>
            <a:noFill/>
            <a:ln cap="flat" cmpd="sng" w="9525">
              <a:solidFill>
                <a:srgbClr val="FFFFFF"/>
              </a:solidFill>
              <a:prstDash val="solid"/>
              <a:round/>
              <a:headEnd len="lg" w="lg" type="oval"/>
              <a:tailEnd len="lg" w="lg" type="oval"/>
            </a:ln>
          </p:spPr>
        </p:cxnSp>
        <p:sp>
          <p:nvSpPr>
            <p:cNvPr id="61" name="Shape 61"/>
            <p:cNvSpPr/>
            <p:nvPr/>
          </p:nvSpPr>
          <p:spPr>
            <a:xfrm>
              <a:off x="4522800" y="1436450"/>
              <a:ext cx="98400" cy="98400"/>
            </a:xfrm>
            <a:prstGeom prst="diamond">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bg>
      <p:bgPr>
        <a:solidFill>
          <a:srgbClr val="473D37"/>
        </a:solidFill>
      </p:bgPr>
    </p:bg>
    <p:spTree>
      <p:nvGrpSpPr>
        <p:cNvPr id="62" name="Shape 62"/>
        <p:cNvGrpSpPr/>
        <p:nvPr/>
      </p:nvGrpSpPr>
      <p:grpSpPr>
        <a:xfrm>
          <a:off x="0" y="0"/>
          <a:ext cx="0" cy="0"/>
          <a:chOff x="0" y="0"/>
          <a:chExt cx="0" cy="0"/>
        </a:xfrm>
      </p:grpSpPr>
      <p:pic>
        <p:nvPicPr>
          <p:cNvPr id="63" name="Shape 63"/>
          <p:cNvPicPr preferRelativeResize="0"/>
          <p:nvPr/>
        </p:nvPicPr>
        <p:blipFill>
          <a:blip r:embed="rId2">
            <a:alphaModFix/>
          </a:blip>
          <a:stretch>
            <a:fillRect/>
          </a:stretch>
        </p:blipFill>
        <p:spPr>
          <a:xfrm>
            <a:off x="2331150" y="330900"/>
            <a:ext cx="4481701" cy="4481701"/>
          </a:xfrm>
          <a:prstGeom prst="rect">
            <a:avLst/>
          </a:prstGeom>
          <a:noFill/>
          <a:ln>
            <a:noFill/>
          </a:ln>
        </p:spPr>
      </p:pic>
      <p:sp>
        <p:nvSpPr>
          <p:cNvPr id="64" name="Shape 64"/>
          <p:cNvSpPr/>
          <p:nvPr/>
        </p:nvSpPr>
        <p:spPr>
          <a:xfrm>
            <a:off x="2682794" y="682601"/>
            <a:ext cx="3778500" cy="3778500"/>
          </a:xfrm>
          <a:prstGeom prst="rect">
            <a:avLst/>
          </a:prstGeom>
          <a:solidFill>
            <a:srgbClr val="9E7C59"/>
          </a:solidFill>
          <a:ln cap="flat" cmpd="sng" w="1524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5" name="Shape 65"/>
          <p:cNvSpPr txBox="1"/>
          <p:nvPr>
            <p:ph idx="1" type="body"/>
          </p:nvPr>
        </p:nvSpPr>
        <p:spPr>
          <a:xfrm>
            <a:off x="2971400" y="1313275"/>
            <a:ext cx="3201300" cy="2528100"/>
          </a:xfrm>
          <a:prstGeom prst="rect">
            <a:avLst/>
          </a:prstGeom>
        </p:spPr>
        <p:txBody>
          <a:bodyPr anchorCtr="0" anchor="ctr" bIns="91425" lIns="91425" rIns="91425" wrap="square" tIns="91425"/>
          <a:lstStyle>
            <a:lvl1pPr lvl="0" rtl="0" algn="ctr">
              <a:spcBef>
                <a:spcPts val="0"/>
              </a:spcBef>
              <a:buClr>
                <a:srgbClr val="FFFFFF"/>
              </a:buClr>
              <a:defRPr i="1">
                <a:solidFill>
                  <a:srgbClr val="FFFFFF"/>
                </a:solidFill>
              </a:defRPr>
            </a:lvl1pPr>
            <a:lvl2pPr lvl="1" rtl="0" algn="ctr">
              <a:spcBef>
                <a:spcPts val="0"/>
              </a:spcBef>
              <a:buClr>
                <a:srgbClr val="FFFFFF"/>
              </a:buClr>
              <a:defRPr i="1">
                <a:solidFill>
                  <a:srgbClr val="FFFFFF"/>
                </a:solidFill>
              </a:defRPr>
            </a:lvl2pPr>
            <a:lvl3pPr lvl="2" rtl="0" algn="ctr">
              <a:spcBef>
                <a:spcPts val="0"/>
              </a:spcBef>
              <a:buClr>
                <a:srgbClr val="FFFFFF"/>
              </a:buClr>
              <a:defRPr i="1">
                <a:solidFill>
                  <a:srgbClr val="FFFFFF"/>
                </a:solidFill>
              </a:defRPr>
            </a:lvl3pPr>
            <a:lvl4pPr lvl="3" rtl="0" algn="ctr">
              <a:spcBef>
                <a:spcPts val="0"/>
              </a:spcBef>
              <a:buClr>
                <a:srgbClr val="FFFFFF"/>
              </a:buClr>
              <a:defRPr i="1">
                <a:solidFill>
                  <a:srgbClr val="FFFFFF"/>
                </a:solidFill>
              </a:defRPr>
            </a:lvl4pPr>
            <a:lvl5pPr lvl="4" rtl="0" algn="ctr">
              <a:spcBef>
                <a:spcPts val="0"/>
              </a:spcBef>
              <a:buClr>
                <a:srgbClr val="FFFFFF"/>
              </a:buClr>
              <a:defRPr i="1">
                <a:solidFill>
                  <a:srgbClr val="FFFFFF"/>
                </a:solidFill>
              </a:defRPr>
            </a:lvl5pPr>
            <a:lvl6pPr lvl="5" rtl="0" algn="ctr">
              <a:spcBef>
                <a:spcPts val="0"/>
              </a:spcBef>
              <a:buClr>
                <a:srgbClr val="FFFFFF"/>
              </a:buClr>
              <a:defRPr i="1">
                <a:solidFill>
                  <a:srgbClr val="FFFFFF"/>
                </a:solidFill>
              </a:defRPr>
            </a:lvl6pPr>
            <a:lvl7pPr lvl="6" rtl="0" algn="ctr">
              <a:spcBef>
                <a:spcPts val="0"/>
              </a:spcBef>
              <a:buClr>
                <a:srgbClr val="FFFFFF"/>
              </a:buClr>
              <a:defRPr i="1">
                <a:solidFill>
                  <a:srgbClr val="FFFFFF"/>
                </a:solidFill>
              </a:defRPr>
            </a:lvl7pPr>
            <a:lvl8pPr lvl="7" rtl="0" algn="ctr">
              <a:spcBef>
                <a:spcPts val="0"/>
              </a:spcBef>
              <a:buClr>
                <a:srgbClr val="FFFFFF"/>
              </a:buClr>
              <a:defRPr i="1">
                <a:solidFill>
                  <a:srgbClr val="FFFFFF"/>
                </a:solidFill>
              </a:defRPr>
            </a:lvl8pPr>
            <a:lvl9pPr lvl="8" rtl="0" algn="ctr">
              <a:spcBef>
                <a:spcPts val="0"/>
              </a:spcBef>
              <a:buClr>
                <a:srgbClr val="FFFFFF"/>
              </a:buClr>
              <a:defRPr i="1">
                <a:solidFill>
                  <a:srgbClr val="FFFFFF"/>
                </a:solidFill>
              </a:defRPr>
            </a:lvl9pPr>
          </a:lstStyle>
          <a:p/>
        </p:txBody>
      </p:sp>
      <p:sp>
        <p:nvSpPr>
          <p:cNvPr id="66" name="Shape 66"/>
          <p:cNvSpPr txBox="1"/>
          <p:nvPr/>
        </p:nvSpPr>
        <p:spPr>
          <a:xfrm>
            <a:off x="3593400" y="705169"/>
            <a:ext cx="1957200" cy="653700"/>
          </a:xfrm>
          <a:prstGeom prst="rect">
            <a:avLst/>
          </a:prstGeom>
          <a:noFill/>
          <a:ln>
            <a:noFill/>
          </a:ln>
        </p:spPr>
        <p:txBody>
          <a:bodyPr anchorCtr="0" anchor="t" bIns="91425" lIns="91425" rIns="91425" wrap="square" tIns="91425">
            <a:noAutofit/>
          </a:bodyPr>
          <a:lstStyle/>
          <a:p>
            <a:pPr lvl="0" rtl="0" algn="ctr">
              <a:spcBef>
                <a:spcPts val="0"/>
              </a:spcBef>
              <a:buNone/>
            </a:pPr>
            <a:r>
              <a:rPr lang="en" sz="6000">
                <a:solidFill>
                  <a:srgbClr val="FFFFFF"/>
                </a:solidFill>
                <a:latin typeface="Tinos"/>
                <a:ea typeface="Tinos"/>
                <a:cs typeface="Tinos"/>
                <a:sym typeface="Tinos"/>
              </a:rPr>
              <a:t>“</a:t>
            </a:r>
          </a:p>
        </p:txBody>
      </p:sp>
      <p:sp>
        <p:nvSpPr>
          <p:cNvPr id="67" name="Shape 6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grpSp>
        <p:nvGrpSpPr>
          <p:cNvPr id="68" name="Shape 68"/>
          <p:cNvGrpSpPr/>
          <p:nvPr/>
        </p:nvGrpSpPr>
        <p:grpSpPr>
          <a:xfrm>
            <a:off x="4414050" y="4046550"/>
            <a:ext cx="315900" cy="98400"/>
            <a:chOff x="4414050" y="1436450"/>
            <a:chExt cx="315900" cy="98400"/>
          </a:xfrm>
        </p:grpSpPr>
        <p:cxnSp>
          <p:nvCxnSpPr>
            <p:cNvPr id="69" name="Shape 69"/>
            <p:cNvCxnSpPr/>
            <p:nvPr/>
          </p:nvCxnSpPr>
          <p:spPr>
            <a:xfrm>
              <a:off x="4414050" y="1485650"/>
              <a:ext cx="315900" cy="0"/>
            </a:xfrm>
            <a:prstGeom prst="straightConnector1">
              <a:avLst/>
            </a:prstGeom>
            <a:noFill/>
            <a:ln cap="flat" cmpd="sng" w="9525">
              <a:solidFill>
                <a:srgbClr val="FFFFFF"/>
              </a:solidFill>
              <a:prstDash val="solid"/>
              <a:round/>
              <a:headEnd len="lg" w="lg" type="oval"/>
              <a:tailEnd len="lg" w="lg" type="oval"/>
            </a:ln>
          </p:spPr>
        </p:cxnSp>
        <p:sp>
          <p:nvSpPr>
            <p:cNvPr id="70" name="Shape 70"/>
            <p:cNvSpPr/>
            <p:nvPr/>
          </p:nvSpPr>
          <p:spPr>
            <a:xfrm>
              <a:off x="4522800" y="1436450"/>
              <a:ext cx="98400" cy="98400"/>
            </a:xfrm>
            <a:prstGeom prst="diamond">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71" name="Shape 71"/>
        <p:cNvGrpSpPr/>
        <p:nvPr/>
      </p:nvGrpSpPr>
      <p:grpSpPr>
        <a:xfrm>
          <a:off x="0" y="0"/>
          <a:ext cx="0" cy="0"/>
          <a:chOff x="0" y="0"/>
          <a:chExt cx="0" cy="0"/>
        </a:xfrm>
      </p:grpSpPr>
      <p:pic>
        <p:nvPicPr>
          <p:cNvPr id="72" name="Shape 72"/>
          <p:cNvPicPr preferRelativeResize="0"/>
          <p:nvPr/>
        </p:nvPicPr>
        <p:blipFill>
          <a:blip r:embed="rId2">
            <a:alphaModFix/>
          </a:blip>
          <a:stretch>
            <a:fillRect/>
          </a:stretch>
        </p:blipFill>
        <p:spPr>
          <a:xfrm>
            <a:off x="147750" y="388125"/>
            <a:ext cx="8848499" cy="4519651"/>
          </a:xfrm>
          <a:prstGeom prst="rect">
            <a:avLst/>
          </a:prstGeom>
          <a:noFill/>
          <a:ln>
            <a:noFill/>
          </a:ln>
        </p:spPr>
      </p:pic>
      <p:sp>
        <p:nvSpPr>
          <p:cNvPr id="73" name="Shape 73"/>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74" name="Shape 74"/>
          <p:cNvGrpSpPr/>
          <p:nvPr/>
        </p:nvGrpSpPr>
        <p:grpSpPr>
          <a:xfrm>
            <a:off x="4414050" y="1316883"/>
            <a:ext cx="315900" cy="98400"/>
            <a:chOff x="4414050" y="1436450"/>
            <a:chExt cx="315900" cy="98400"/>
          </a:xfrm>
        </p:grpSpPr>
        <p:cxnSp>
          <p:nvCxnSpPr>
            <p:cNvPr id="75" name="Shape 75"/>
            <p:cNvCxnSpPr/>
            <p:nvPr/>
          </p:nvCxnSpPr>
          <p:spPr>
            <a:xfrm>
              <a:off x="4414050" y="1485650"/>
              <a:ext cx="315900" cy="0"/>
            </a:xfrm>
            <a:prstGeom prst="straightConnector1">
              <a:avLst/>
            </a:prstGeom>
            <a:noFill/>
            <a:ln cap="flat" cmpd="sng" w="9525">
              <a:solidFill>
                <a:srgbClr val="9E7C59"/>
              </a:solidFill>
              <a:prstDash val="solid"/>
              <a:round/>
              <a:headEnd len="lg" w="lg" type="oval"/>
              <a:tailEnd len="lg" w="lg" type="oval"/>
            </a:ln>
          </p:spPr>
        </p:cxnSp>
        <p:sp>
          <p:nvSpPr>
            <p:cNvPr id="76" name="Shape 76"/>
            <p:cNvSpPr/>
            <p:nvPr/>
          </p:nvSpPr>
          <p:spPr>
            <a:xfrm>
              <a:off x="4522800" y="1436450"/>
              <a:ext cx="98400" cy="98400"/>
            </a:xfrm>
            <a:prstGeom prst="diamond">
              <a:avLst/>
            </a:prstGeom>
            <a:noFill/>
            <a:ln cap="flat" cmpd="sng" w="9525">
              <a:solidFill>
                <a:srgbClr val="9E7C59"/>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902900" y="742300"/>
            <a:ext cx="7338300" cy="607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8" name="Shape 78"/>
          <p:cNvSpPr txBox="1"/>
          <p:nvPr>
            <p:ph idx="1" type="body"/>
          </p:nvPr>
        </p:nvSpPr>
        <p:spPr>
          <a:xfrm>
            <a:off x="902900" y="1592400"/>
            <a:ext cx="2365200" cy="28650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79" name="Shape 79"/>
          <p:cNvSpPr txBox="1"/>
          <p:nvPr>
            <p:ph idx="2" type="body"/>
          </p:nvPr>
        </p:nvSpPr>
        <p:spPr>
          <a:xfrm>
            <a:off x="3389475" y="1592400"/>
            <a:ext cx="2365200" cy="28650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80" name="Shape 80"/>
          <p:cNvSpPr txBox="1"/>
          <p:nvPr>
            <p:ph idx="3" type="body"/>
          </p:nvPr>
        </p:nvSpPr>
        <p:spPr>
          <a:xfrm>
            <a:off x="5876050" y="1592400"/>
            <a:ext cx="2365200" cy="2865000"/>
          </a:xfrm>
          <a:prstGeom prst="rect">
            <a:avLst/>
          </a:prstGeom>
        </p:spPr>
        <p:txBody>
          <a:bodyPr anchorCtr="0" anchor="t" bIns="91425" lIns="91425" rIns="91425" wrap="square"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81" name="Shape 81"/>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1 column half slide">
    <p:bg>
      <p:bgPr>
        <a:solidFill>
          <a:srgbClr val="9E7C59"/>
        </a:solidFill>
      </p:bgPr>
    </p:bg>
    <p:spTree>
      <p:nvGrpSpPr>
        <p:cNvPr id="82" name="Shape 82"/>
        <p:cNvGrpSpPr/>
        <p:nvPr/>
      </p:nvGrpSpPr>
      <p:grpSpPr>
        <a:xfrm>
          <a:off x="0" y="0"/>
          <a:ext cx="0" cy="0"/>
          <a:chOff x="0" y="0"/>
          <a:chExt cx="0" cy="0"/>
        </a:xfrm>
      </p:grpSpPr>
      <p:pic>
        <p:nvPicPr>
          <p:cNvPr id="83" name="Shape 83"/>
          <p:cNvPicPr preferRelativeResize="0"/>
          <p:nvPr/>
        </p:nvPicPr>
        <p:blipFill>
          <a:blip r:embed="rId2">
            <a:alphaModFix/>
          </a:blip>
          <a:stretch>
            <a:fillRect/>
          </a:stretch>
        </p:blipFill>
        <p:spPr>
          <a:xfrm>
            <a:off x="300150" y="388125"/>
            <a:ext cx="4616602" cy="4519651"/>
          </a:xfrm>
          <a:prstGeom prst="rect">
            <a:avLst/>
          </a:prstGeom>
          <a:noFill/>
          <a:ln>
            <a:noFill/>
          </a:ln>
        </p:spPr>
      </p:pic>
      <p:sp>
        <p:nvSpPr>
          <p:cNvPr id="84" name="Shape 84"/>
          <p:cNvSpPr/>
          <p:nvPr/>
        </p:nvSpPr>
        <p:spPr>
          <a:xfrm>
            <a:off x="554700" y="544650"/>
            <a:ext cx="4025400" cy="4054200"/>
          </a:xfrm>
          <a:prstGeom prst="rect">
            <a:avLst/>
          </a:prstGeom>
          <a:solidFill>
            <a:srgbClr val="EFEFEF"/>
          </a:solidFill>
          <a:ln cap="flat" cmpd="sng" w="1143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 name="Shape 85"/>
          <p:cNvSpPr txBox="1"/>
          <p:nvPr>
            <p:ph type="title"/>
          </p:nvPr>
        </p:nvSpPr>
        <p:spPr>
          <a:xfrm>
            <a:off x="902900" y="742300"/>
            <a:ext cx="3291600" cy="607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902900" y="1598730"/>
            <a:ext cx="3291600" cy="2638500"/>
          </a:xfrm>
          <a:prstGeom prst="rect">
            <a:avLst/>
          </a:prstGeom>
        </p:spPr>
        <p:txBody>
          <a:bodyPr anchorCtr="0" anchor="t" bIns="91425" lIns="91425" rIns="91425" wrap="square" tIns="91425"/>
          <a:lstStyle>
            <a:lvl1pPr lvl="0" rtl="0">
              <a:spcBef>
                <a:spcPts val="0"/>
              </a:spcBef>
              <a:buClr>
                <a:srgbClr val="9E7C59"/>
              </a:buClr>
              <a:buChar char="⬗"/>
              <a:defRPr/>
            </a:lvl1pPr>
            <a:lvl2pPr lvl="1" rtl="0">
              <a:spcBef>
                <a:spcPts val="0"/>
              </a:spcBef>
              <a:buChar char="◇"/>
              <a:defRPr/>
            </a:lvl2pPr>
            <a:lvl3pPr lvl="2" rtl="0">
              <a:spcBef>
                <a:spcPts val="0"/>
              </a:spcBef>
              <a:buChar char="◇"/>
              <a:defRPr/>
            </a:lvl3pPr>
            <a:lvl4pPr lvl="3" rtl="0">
              <a:spcBef>
                <a:spcPts val="0"/>
              </a:spcBef>
              <a:buChar char="◇"/>
              <a:defRPr/>
            </a:lvl4pPr>
            <a:lvl5pPr lvl="4" rtl="0">
              <a:spcBef>
                <a:spcPts val="0"/>
              </a:spcBef>
              <a:buChar char="◇"/>
              <a:defRPr/>
            </a:lvl5pPr>
            <a:lvl6pPr lvl="5" rtl="0">
              <a:spcBef>
                <a:spcPts val="0"/>
              </a:spcBef>
              <a:buChar char="◇"/>
              <a:defRPr/>
            </a:lvl6pPr>
            <a:lvl7pPr lvl="6" rtl="0">
              <a:spcBef>
                <a:spcPts val="0"/>
              </a:spcBef>
              <a:buChar char="◇"/>
              <a:defRPr/>
            </a:lvl7pPr>
            <a:lvl8pPr lvl="7" rtl="0">
              <a:spcBef>
                <a:spcPts val="0"/>
              </a:spcBef>
              <a:buChar char="◇"/>
              <a:defRPr/>
            </a:lvl8pPr>
            <a:lvl9pPr lvl="8" rtl="0">
              <a:spcBef>
                <a:spcPts val="0"/>
              </a:spcBef>
              <a:buChar char="◇"/>
              <a:defRPr/>
            </a:lvl9pPr>
          </a:lstStyle>
          <a:p/>
        </p:txBody>
      </p:sp>
      <p:sp>
        <p:nvSpPr>
          <p:cNvPr id="87" name="Shape 8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grpSp>
        <p:nvGrpSpPr>
          <p:cNvPr id="88" name="Shape 88"/>
          <p:cNvGrpSpPr/>
          <p:nvPr/>
        </p:nvGrpSpPr>
        <p:grpSpPr>
          <a:xfrm>
            <a:off x="2409450" y="1316883"/>
            <a:ext cx="315900" cy="98400"/>
            <a:chOff x="4414050" y="1436450"/>
            <a:chExt cx="315900" cy="98400"/>
          </a:xfrm>
        </p:grpSpPr>
        <p:cxnSp>
          <p:nvCxnSpPr>
            <p:cNvPr id="89" name="Shape 89"/>
            <p:cNvCxnSpPr/>
            <p:nvPr/>
          </p:nvCxnSpPr>
          <p:spPr>
            <a:xfrm>
              <a:off x="4414050" y="1485650"/>
              <a:ext cx="315900" cy="0"/>
            </a:xfrm>
            <a:prstGeom prst="straightConnector1">
              <a:avLst/>
            </a:prstGeom>
            <a:noFill/>
            <a:ln cap="flat" cmpd="sng" w="9525">
              <a:solidFill>
                <a:srgbClr val="9E7C59"/>
              </a:solidFill>
              <a:prstDash val="solid"/>
              <a:round/>
              <a:headEnd len="lg" w="lg" type="oval"/>
              <a:tailEnd len="lg" w="lg" type="oval"/>
            </a:ln>
          </p:spPr>
        </p:cxnSp>
        <p:sp>
          <p:nvSpPr>
            <p:cNvPr id="90" name="Shape 90"/>
            <p:cNvSpPr/>
            <p:nvPr/>
          </p:nvSpPr>
          <p:spPr>
            <a:xfrm>
              <a:off x="4522800" y="1436450"/>
              <a:ext cx="98400" cy="98400"/>
            </a:xfrm>
            <a:prstGeom prst="diamond">
              <a:avLst/>
            </a:prstGeom>
            <a:noFill/>
            <a:ln cap="flat" cmpd="sng" w="9525">
              <a:solidFill>
                <a:srgbClr val="9E7C59"/>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with frame">
    <p:spTree>
      <p:nvGrpSpPr>
        <p:cNvPr id="91" name="Shape 91"/>
        <p:cNvGrpSpPr/>
        <p:nvPr/>
      </p:nvGrpSpPr>
      <p:grpSpPr>
        <a:xfrm>
          <a:off x="0" y="0"/>
          <a:ext cx="0" cy="0"/>
          <a:chOff x="0" y="0"/>
          <a:chExt cx="0" cy="0"/>
        </a:xfrm>
      </p:grpSpPr>
      <p:sp>
        <p:nvSpPr>
          <p:cNvPr id="92" name="Shape 92"/>
          <p:cNvSpPr/>
          <p:nvPr/>
        </p:nvSpPr>
        <p:spPr>
          <a:xfrm>
            <a:off x="0" y="0"/>
            <a:ext cx="9144000" cy="5143500"/>
          </a:xfrm>
          <a:prstGeom prst="frame">
            <a:avLst>
              <a:gd fmla="val 10576" name="adj1"/>
            </a:avLst>
          </a:prstGeom>
          <a:solidFill>
            <a:srgbClr val="1A0808">
              <a:alpha val="30379"/>
            </a:srgbClr>
          </a:solidFill>
          <a:ln>
            <a:noFill/>
          </a:ln>
        </p:spPr>
        <p:txBody>
          <a:bodyPr anchorCtr="0" anchor="ctr" bIns="91425" lIns="91425" rIns="91425" wrap="square" tIns="91425">
            <a:noAutofit/>
          </a:bodyPr>
          <a:lstStyle/>
          <a:p>
            <a:pPr lvl="0">
              <a:spcBef>
                <a:spcPts val="0"/>
              </a:spcBef>
              <a:buNone/>
            </a:pPr>
            <a:r>
              <a:t/>
            </a:r>
            <a:endParaRPr/>
          </a:p>
        </p:txBody>
      </p:sp>
      <p:pic>
        <p:nvPicPr>
          <p:cNvPr id="93" name="Shape 93"/>
          <p:cNvPicPr preferRelativeResize="0"/>
          <p:nvPr/>
        </p:nvPicPr>
        <p:blipFill>
          <a:blip r:embed="rId2">
            <a:alphaModFix/>
          </a:blip>
          <a:stretch>
            <a:fillRect/>
          </a:stretch>
        </p:blipFill>
        <p:spPr>
          <a:xfrm>
            <a:off x="147750" y="224000"/>
            <a:ext cx="8848500" cy="4712100"/>
          </a:xfrm>
          <a:prstGeom prst="frame">
            <a:avLst>
              <a:gd fmla="val 7899" name="adj1"/>
            </a:avLst>
          </a:prstGeom>
          <a:noFill/>
          <a:ln>
            <a:noFill/>
          </a:ln>
        </p:spPr>
      </p:pic>
      <p:sp>
        <p:nvSpPr>
          <p:cNvPr id="94" name="Shape 94"/>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95" name="Shape 95"/>
          <p:cNvSpPr/>
          <p:nvPr/>
        </p:nvSpPr>
        <p:spPr>
          <a:xfrm>
            <a:off x="554700" y="544650"/>
            <a:ext cx="8034600" cy="4054200"/>
          </a:xfrm>
          <a:prstGeom prst="rect">
            <a:avLst/>
          </a:prstGeom>
          <a:noFill/>
          <a:ln cap="flat" cmpd="sng" w="114300">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letely Blank">
    <p:spTree>
      <p:nvGrpSpPr>
        <p:cNvPr id="96" name="Shape 96"/>
        <p:cNvGrpSpPr/>
        <p:nvPr/>
      </p:nvGrpSpPr>
      <p:grpSpPr>
        <a:xfrm>
          <a:off x="0" y="0"/>
          <a:ext cx="0" cy="0"/>
          <a:chOff x="0" y="0"/>
          <a:chExt cx="0" cy="0"/>
        </a:xfrm>
      </p:grpSpPr>
      <p:sp>
        <p:nvSpPr>
          <p:cNvPr id="97" name="Shape 9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grpSp>
        <p:nvGrpSpPr>
          <p:cNvPr id="98" name="Shape 98"/>
          <p:cNvGrpSpPr/>
          <p:nvPr/>
        </p:nvGrpSpPr>
        <p:grpSpPr>
          <a:xfrm>
            <a:off x="4414050" y="4579950"/>
            <a:ext cx="315900" cy="98400"/>
            <a:chOff x="4414050" y="1436450"/>
            <a:chExt cx="315900" cy="98400"/>
          </a:xfrm>
        </p:grpSpPr>
        <p:cxnSp>
          <p:nvCxnSpPr>
            <p:cNvPr id="99" name="Shape 99"/>
            <p:cNvCxnSpPr/>
            <p:nvPr/>
          </p:nvCxnSpPr>
          <p:spPr>
            <a:xfrm>
              <a:off x="4414050" y="1485650"/>
              <a:ext cx="315900" cy="0"/>
            </a:xfrm>
            <a:prstGeom prst="straightConnector1">
              <a:avLst/>
            </a:prstGeom>
            <a:noFill/>
            <a:ln cap="flat" cmpd="sng" w="9525">
              <a:solidFill>
                <a:srgbClr val="FFFFFF"/>
              </a:solidFill>
              <a:prstDash val="solid"/>
              <a:round/>
              <a:headEnd len="lg" w="lg" type="oval"/>
              <a:tailEnd len="lg" w="lg" type="oval"/>
            </a:ln>
          </p:spPr>
        </p:cxnSp>
        <p:sp>
          <p:nvSpPr>
            <p:cNvPr id="100" name="Shape 100"/>
            <p:cNvSpPr/>
            <p:nvPr/>
          </p:nvSpPr>
          <p:spPr>
            <a:xfrm>
              <a:off x="4522800" y="1436450"/>
              <a:ext cx="98400" cy="98400"/>
            </a:xfrm>
            <a:prstGeom prst="diamond">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ct val="100000"/>
              <a:buChar char="●"/>
              <a:defRPr sz="1800">
                <a:solidFill>
                  <a:schemeClr val="lt2"/>
                </a:solidFill>
              </a:defRPr>
            </a:lvl1pPr>
            <a:lvl2pPr lvl="1">
              <a:lnSpc>
                <a:spcPct val="115000"/>
              </a:lnSpc>
              <a:spcBef>
                <a:spcPts val="0"/>
              </a:spcBef>
              <a:spcAft>
                <a:spcPts val="1600"/>
              </a:spcAft>
              <a:buClr>
                <a:schemeClr val="lt2"/>
              </a:buClr>
              <a:buChar char="○"/>
              <a:defRPr>
                <a:solidFill>
                  <a:schemeClr val="lt2"/>
                </a:solidFill>
              </a:defRPr>
            </a:lvl2pPr>
            <a:lvl3pPr lvl="2">
              <a:lnSpc>
                <a:spcPct val="115000"/>
              </a:lnSpc>
              <a:spcBef>
                <a:spcPts val="0"/>
              </a:spcBef>
              <a:spcAft>
                <a:spcPts val="1600"/>
              </a:spcAft>
              <a:buClr>
                <a:schemeClr val="lt2"/>
              </a:buClr>
              <a:buChar char="■"/>
              <a:defRPr>
                <a:solidFill>
                  <a:schemeClr val="lt2"/>
                </a:solidFill>
              </a:defRPr>
            </a:lvl3pPr>
            <a:lvl4pPr lvl="3">
              <a:lnSpc>
                <a:spcPct val="115000"/>
              </a:lnSpc>
              <a:spcBef>
                <a:spcPts val="0"/>
              </a:spcBef>
              <a:spcAft>
                <a:spcPts val="1600"/>
              </a:spcAft>
              <a:buClr>
                <a:schemeClr val="lt2"/>
              </a:buClr>
              <a:buChar char="●"/>
              <a:defRPr>
                <a:solidFill>
                  <a:schemeClr val="lt2"/>
                </a:solidFill>
              </a:defRPr>
            </a:lvl4pPr>
            <a:lvl5pPr lvl="4">
              <a:lnSpc>
                <a:spcPct val="115000"/>
              </a:lnSpc>
              <a:spcBef>
                <a:spcPts val="0"/>
              </a:spcBef>
              <a:spcAft>
                <a:spcPts val="1600"/>
              </a:spcAft>
              <a:buClr>
                <a:schemeClr val="lt2"/>
              </a:buClr>
              <a:buChar char="○"/>
              <a:defRPr>
                <a:solidFill>
                  <a:schemeClr val="lt2"/>
                </a:solidFill>
              </a:defRPr>
            </a:lvl5pPr>
            <a:lvl6pPr lvl="5">
              <a:lnSpc>
                <a:spcPct val="115000"/>
              </a:lnSpc>
              <a:spcBef>
                <a:spcPts val="0"/>
              </a:spcBef>
              <a:spcAft>
                <a:spcPts val="1600"/>
              </a:spcAft>
              <a:buClr>
                <a:schemeClr val="lt2"/>
              </a:buClr>
              <a:buChar char="■"/>
              <a:defRPr>
                <a:solidFill>
                  <a:schemeClr val="lt2"/>
                </a:solidFill>
              </a:defRPr>
            </a:lvl6pPr>
            <a:lvl7pPr lvl="6">
              <a:lnSpc>
                <a:spcPct val="115000"/>
              </a:lnSpc>
              <a:spcBef>
                <a:spcPts val="0"/>
              </a:spcBef>
              <a:spcAft>
                <a:spcPts val="1600"/>
              </a:spcAft>
              <a:buClr>
                <a:schemeClr val="lt2"/>
              </a:buClr>
              <a:buChar char="●"/>
              <a:defRPr>
                <a:solidFill>
                  <a:schemeClr val="lt2"/>
                </a:solidFill>
              </a:defRPr>
            </a:lvl7pPr>
            <a:lvl8pPr lvl="7">
              <a:lnSpc>
                <a:spcPct val="115000"/>
              </a:lnSpc>
              <a:spcBef>
                <a:spcPts val="0"/>
              </a:spcBef>
              <a:spcAft>
                <a:spcPts val="1600"/>
              </a:spcAft>
              <a:buClr>
                <a:schemeClr val="lt2"/>
              </a:buClr>
              <a:buChar char="○"/>
              <a:defRPr>
                <a:solidFill>
                  <a:schemeClr val="lt2"/>
                </a:solidFill>
              </a:defRPr>
            </a:lvl8pPr>
            <a:lvl9pPr lvl="8">
              <a:lnSpc>
                <a:spcPct val="115000"/>
              </a:lnSpc>
              <a:spcBef>
                <a:spcPts val="0"/>
              </a:spcBef>
              <a:spcAft>
                <a:spcPts val="1600"/>
              </a:spcAft>
              <a:buClr>
                <a:schemeClr val="lt2"/>
              </a:buClr>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tackoverflow.com/questions/22034144/what-does-it-mean-http-request-bod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example.com/f1.html" TargetMode="External"/><Relationship Id="rId4" Type="http://schemas.openxmlformats.org/officeDocument/2006/relationships/hyperlink" Target="http://example.com/f2.html" TargetMode="External"/><Relationship Id="rId5" Type="http://schemas.openxmlformats.org/officeDocument/2006/relationships/hyperlink" Target="http://example.net" TargetMode="External"/><Relationship Id="rId6" Type="http://schemas.openxmlformats.org/officeDocument/2006/relationships/hyperlink" Target="http://www.example.com/f1.html" TargetMode="External"/><Relationship Id="rId7" Type="http://schemas.openxmlformats.org/officeDocument/2006/relationships/hyperlink" Target="http://example.com/f1.html" TargetMode="External"/><Relationship Id="rId8" Type="http://schemas.openxmlformats.org/officeDocument/2006/relationships/hyperlink" Target="http://example.com:2000/f1.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w3schools.com/transaction/" TargetMode="External"/><Relationship Id="rId4" Type="http://schemas.openxmlformats.org/officeDocument/2006/relationships/hyperlink" Target="https://www.w3schools.com/app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Shape 105"/>
          <p:cNvSpPr txBox="1"/>
          <p:nvPr>
            <p:ph type="ctrTitle"/>
          </p:nvPr>
        </p:nvSpPr>
        <p:spPr>
          <a:xfrm>
            <a:off x="3217625" y="1206625"/>
            <a:ext cx="2708700" cy="2730300"/>
          </a:xfrm>
          <a:prstGeom prst="rect">
            <a:avLst/>
          </a:prstGeom>
        </p:spPr>
        <p:txBody>
          <a:bodyPr anchorCtr="0" anchor="ctr" bIns="91425" lIns="91425" rIns="91425" wrap="square" tIns="91425">
            <a:noAutofit/>
          </a:bodyPr>
          <a:lstStyle/>
          <a:p>
            <a:pPr lvl="0">
              <a:spcBef>
                <a:spcPts val="0"/>
              </a:spcBef>
              <a:buNone/>
            </a:pPr>
            <a:r>
              <a:rPr lang="en"/>
              <a:t>Web API</a:t>
            </a:r>
          </a:p>
        </p:txBody>
      </p:sp>
      <p:sp>
        <p:nvSpPr>
          <p:cNvPr id="106" name="Shape 106"/>
          <p:cNvSpPr txBox="1"/>
          <p:nvPr/>
        </p:nvSpPr>
        <p:spPr>
          <a:xfrm>
            <a:off x="4843650" y="3106100"/>
            <a:ext cx="1299300" cy="10764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333333"/>
                </a:solidFill>
                <a:highlight>
                  <a:srgbClr val="9E7C59"/>
                </a:highlight>
              </a:rPr>
              <a:t>Priyanka S</a:t>
            </a:r>
          </a:p>
          <a:p>
            <a:pPr lvl="0">
              <a:spcBef>
                <a:spcPts val="0"/>
              </a:spcBef>
              <a:buNone/>
            </a:pPr>
            <a:r>
              <a:rPr lang="en">
                <a:solidFill>
                  <a:srgbClr val="333333"/>
                </a:solidFill>
                <a:highlight>
                  <a:srgbClr val="9E7C59"/>
                </a:highlight>
              </a:rPr>
              <a:t>Pavani T</a:t>
            </a:r>
          </a:p>
          <a:p>
            <a:pPr lvl="0">
              <a:spcBef>
                <a:spcPts val="0"/>
              </a:spcBef>
              <a:buNone/>
            </a:pPr>
            <a:r>
              <a:rPr lang="en">
                <a:solidFill>
                  <a:srgbClr val="333333"/>
                </a:solidFill>
                <a:highlight>
                  <a:srgbClr val="9E7C59"/>
                </a:highlight>
              </a:rPr>
              <a:t>Bhanu Sri K</a:t>
            </a:r>
          </a:p>
          <a:p>
            <a:pPr lvl="0">
              <a:spcBef>
                <a:spcPts val="0"/>
              </a:spcBef>
              <a:buNone/>
            </a:pPr>
            <a:r>
              <a:rPr lang="en">
                <a:solidFill>
                  <a:srgbClr val="333333"/>
                </a:solidFill>
                <a:highlight>
                  <a:srgbClr val="9E7C59"/>
                </a:highlight>
              </a:rPr>
              <a:t>Bhavitha 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902900" y="742300"/>
            <a:ext cx="7338300" cy="607200"/>
          </a:xfrm>
          <a:prstGeom prst="rect">
            <a:avLst/>
          </a:prstGeom>
        </p:spPr>
        <p:txBody>
          <a:bodyPr anchorCtr="0" anchor="t" bIns="91425" lIns="91425" rIns="91425" wrap="square" tIns="91425">
            <a:noAutofit/>
          </a:bodyPr>
          <a:lstStyle/>
          <a:p>
            <a:pPr lvl="0" rtl="0" algn="ctr">
              <a:spcBef>
                <a:spcPts val="0"/>
              </a:spcBef>
              <a:buNone/>
            </a:pPr>
            <a:r>
              <a:rPr lang="en" sz="1800">
                <a:solidFill>
                  <a:srgbClr val="000000"/>
                </a:solidFill>
              </a:rPr>
              <a:t>SOAP VS REST</a:t>
            </a:r>
          </a:p>
        </p:txBody>
      </p:sp>
      <p:sp>
        <p:nvSpPr>
          <p:cNvPr id="171" name="Shape 171"/>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172" name="Shape 172"/>
          <p:cNvPicPr preferRelativeResize="0"/>
          <p:nvPr/>
        </p:nvPicPr>
        <p:blipFill>
          <a:blip r:embed="rId3">
            <a:alphaModFix/>
          </a:blip>
          <a:stretch>
            <a:fillRect/>
          </a:stretch>
        </p:blipFill>
        <p:spPr>
          <a:xfrm>
            <a:off x="2119650" y="1474575"/>
            <a:ext cx="4963799" cy="299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78" name="Shape 178"/>
          <p:cNvPicPr preferRelativeResize="0"/>
          <p:nvPr/>
        </p:nvPicPr>
        <p:blipFill>
          <a:blip r:embed="rId3">
            <a:alphaModFix/>
          </a:blip>
          <a:stretch>
            <a:fillRect/>
          </a:stretch>
        </p:blipFill>
        <p:spPr>
          <a:xfrm>
            <a:off x="152400" y="439275"/>
            <a:ext cx="4601174" cy="3937100"/>
          </a:xfrm>
          <a:prstGeom prst="rect">
            <a:avLst/>
          </a:prstGeom>
          <a:noFill/>
          <a:ln>
            <a:noFill/>
          </a:ln>
        </p:spPr>
      </p:pic>
      <p:pic>
        <p:nvPicPr>
          <p:cNvPr id="179" name="Shape 179"/>
          <p:cNvPicPr preferRelativeResize="0"/>
          <p:nvPr/>
        </p:nvPicPr>
        <p:blipFill>
          <a:blip r:embed="rId4">
            <a:alphaModFix/>
          </a:blip>
          <a:stretch>
            <a:fillRect/>
          </a:stretch>
        </p:blipFill>
        <p:spPr>
          <a:xfrm>
            <a:off x="4901374" y="439275"/>
            <a:ext cx="4119777" cy="39370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85" name="Shape 185"/>
          <p:cNvPicPr preferRelativeResize="0"/>
          <p:nvPr/>
        </p:nvPicPr>
        <p:blipFill>
          <a:blip r:embed="rId3">
            <a:alphaModFix/>
          </a:blip>
          <a:stretch>
            <a:fillRect/>
          </a:stretch>
        </p:blipFill>
        <p:spPr>
          <a:xfrm>
            <a:off x="3226200" y="610050"/>
            <a:ext cx="28384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292900"/>
            <a:ext cx="8520600" cy="841800"/>
          </a:xfrm>
          <a:prstGeom prst="rect">
            <a:avLst/>
          </a:prstGeom>
        </p:spPr>
        <p:txBody>
          <a:bodyPr anchorCtr="0" anchor="ctr" bIns="91425" lIns="91425" rIns="91425" wrap="square" tIns="91425">
            <a:noAutofit/>
          </a:bodyPr>
          <a:lstStyle/>
          <a:p>
            <a:pPr lvl="0" rtl="0">
              <a:spcBef>
                <a:spcPts val="0"/>
              </a:spcBef>
              <a:buNone/>
            </a:pPr>
            <a:r>
              <a:rPr lang="en" sz="1800"/>
              <a:t>WCF &amp; WCF REST</a:t>
            </a:r>
          </a:p>
        </p:txBody>
      </p:sp>
      <p:sp>
        <p:nvSpPr>
          <p:cNvPr id="191" name="Shape 19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92" name="Shape 192"/>
          <p:cNvSpPr txBox="1"/>
          <p:nvPr/>
        </p:nvSpPr>
        <p:spPr>
          <a:xfrm>
            <a:off x="676225" y="1236350"/>
            <a:ext cx="7957800" cy="3476700"/>
          </a:xfrm>
          <a:prstGeom prst="rect">
            <a:avLst/>
          </a:prstGeom>
          <a:noFill/>
          <a:ln>
            <a:noFill/>
          </a:ln>
        </p:spPr>
        <p:txBody>
          <a:bodyPr anchorCtr="0" anchor="t" bIns="91425" lIns="91425" rIns="91425" wrap="square" tIns="91425">
            <a:noAutofit/>
          </a:bodyPr>
          <a:lstStyle/>
          <a:p>
            <a:pPr lvl="0">
              <a:spcBef>
                <a:spcPts val="0"/>
              </a:spcBef>
              <a:buNone/>
            </a:pPr>
            <a:r>
              <a:rPr lang="en" sz="1200">
                <a:solidFill>
                  <a:srgbClr val="FFFFFF"/>
                </a:solidFill>
              </a:rPr>
              <a:t>WCF stands for Windows Communication Foundation. It is a framework for building, configuring, and deploying network-distributed services.</a:t>
            </a:r>
          </a:p>
          <a:p>
            <a:pPr lvl="0" rtl="0">
              <a:spcBef>
                <a:spcPts val="0"/>
              </a:spcBef>
              <a:buNone/>
            </a:pPr>
            <a:r>
              <a:rPr lang="en" sz="1200">
                <a:solidFill>
                  <a:srgbClr val="FFFFFF"/>
                </a:solidFill>
              </a:rPr>
              <a:t>Windows Communication foundation is a web service application which supports both SOAP and Rest .</a:t>
            </a:r>
          </a:p>
          <a:p>
            <a:pPr lvl="0" rtl="0">
              <a:spcBef>
                <a:spcPts val="0"/>
              </a:spcBef>
              <a:buNone/>
            </a:pPr>
            <a:r>
              <a:rPr lang="en" sz="1200">
                <a:solidFill>
                  <a:srgbClr val="FFFFFF"/>
                </a:solidFill>
              </a:rPr>
              <a:t>ABCs  (Address, bindings and contracts) are what the whole WCF service is dependent on choosing its request/response mechanism.</a:t>
            </a:r>
          </a:p>
          <a:p>
            <a:pPr lvl="0" rtl="0">
              <a:spcBef>
                <a:spcPts val="0"/>
              </a:spcBef>
              <a:buNone/>
            </a:pPr>
            <a:r>
              <a:rPr lang="en" sz="1200">
                <a:solidFill>
                  <a:srgbClr val="FFFFFF"/>
                </a:solidFill>
              </a:rPr>
              <a:t>A service endpoint can be part of a continuously available service hosted by IIS, or it can be a service hosted in an application.</a:t>
            </a:r>
          </a:p>
          <a:p>
            <a:pPr lvl="0" rtl="0">
              <a:spcBef>
                <a:spcPts val="0"/>
              </a:spcBef>
              <a:buNone/>
            </a:pPr>
            <a:br>
              <a:rPr lang="en" sz="1600">
                <a:solidFill>
                  <a:schemeClr val="dk1"/>
                </a:solidFill>
                <a:latin typeface="Nunito"/>
                <a:ea typeface="Nunito"/>
                <a:cs typeface="Nunito"/>
                <a:sym typeface="Nunito"/>
              </a:rPr>
            </a:br>
          </a:p>
        </p:txBody>
      </p:sp>
      <p:pic>
        <p:nvPicPr>
          <p:cNvPr id="193" name="Shape 193"/>
          <p:cNvPicPr preferRelativeResize="0"/>
          <p:nvPr/>
        </p:nvPicPr>
        <p:blipFill rotWithShape="1">
          <a:blip r:embed="rId3">
            <a:alphaModFix/>
          </a:blip>
          <a:srcRect b="7276" l="6489" r="0" t="33228"/>
          <a:stretch/>
        </p:blipFill>
        <p:spPr>
          <a:xfrm>
            <a:off x="2124325" y="2800575"/>
            <a:ext cx="5315376" cy="1284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99" name="Shape 199"/>
          <p:cNvPicPr preferRelativeResize="0"/>
          <p:nvPr/>
        </p:nvPicPr>
        <p:blipFill>
          <a:blip r:embed="rId3">
            <a:alphaModFix/>
          </a:blip>
          <a:stretch>
            <a:fillRect/>
          </a:stretch>
        </p:blipFill>
        <p:spPr>
          <a:xfrm>
            <a:off x="2309813" y="757238"/>
            <a:ext cx="4524375" cy="362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Web API</a:t>
            </a:r>
          </a:p>
        </p:txBody>
      </p:sp>
      <p:sp>
        <p:nvSpPr>
          <p:cNvPr id="205" name="Shape 2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299175" y="417400"/>
            <a:ext cx="4045200" cy="880800"/>
          </a:xfrm>
          <a:prstGeom prst="rect">
            <a:avLst/>
          </a:prstGeom>
        </p:spPr>
        <p:txBody>
          <a:bodyPr anchorCtr="0" anchor="b" bIns="91425" lIns="91425" rIns="91425" wrap="square" tIns="91425">
            <a:noAutofit/>
          </a:bodyPr>
          <a:lstStyle/>
          <a:p>
            <a:pPr lvl="0">
              <a:spcBef>
                <a:spcPts val="0"/>
              </a:spcBef>
              <a:buNone/>
            </a:pPr>
            <a:r>
              <a:rPr lang="en" sz="2400"/>
              <a:t>What is Web API</a:t>
            </a:r>
          </a:p>
        </p:txBody>
      </p:sp>
      <p:sp>
        <p:nvSpPr>
          <p:cNvPr id="211" name="Shape 211"/>
          <p:cNvSpPr txBox="1"/>
          <p:nvPr>
            <p:ph idx="1" type="subTitle"/>
          </p:nvPr>
        </p:nvSpPr>
        <p:spPr>
          <a:xfrm>
            <a:off x="353025" y="1427225"/>
            <a:ext cx="4045200" cy="2534100"/>
          </a:xfrm>
          <a:prstGeom prst="rect">
            <a:avLst/>
          </a:prstGeom>
          <a:solidFill>
            <a:srgbClr val="000000"/>
          </a:solidFill>
        </p:spPr>
        <p:txBody>
          <a:bodyPr anchorCtr="0" anchor="t" bIns="91425" lIns="91425" rIns="91425" wrap="square" tIns="91425">
            <a:noAutofit/>
          </a:bodyPr>
          <a:lstStyle/>
          <a:p>
            <a:pPr lvl="0" rtl="0" algn="l">
              <a:spcBef>
                <a:spcPts val="0"/>
              </a:spcBef>
              <a:buNone/>
            </a:pPr>
            <a:r>
              <a:rPr lang="en" sz="1200">
                <a:solidFill>
                  <a:schemeClr val="dk1"/>
                </a:solidFill>
                <a:highlight>
                  <a:srgbClr val="000000"/>
                </a:highlight>
              </a:rPr>
              <a:t>Web API is the great framework to build HTTP services that reach a broad range of clients, including browsers and mobile devices.</a:t>
            </a:r>
          </a:p>
          <a:p>
            <a:pPr lvl="0" rtl="0" algn="l">
              <a:spcBef>
                <a:spcPts val="0"/>
              </a:spcBef>
              <a:buNone/>
            </a:pPr>
            <a:r>
              <a:t/>
            </a:r>
            <a:endParaRPr sz="1200">
              <a:solidFill>
                <a:schemeClr val="dk1"/>
              </a:solidFill>
              <a:highlight>
                <a:srgbClr val="000000"/>
              </a:highlight>
            </a:endParaRPr>
          </a:p>
          <a:p>
            <a:pPr lvl="0" rtl="0" algn="l">
              <a:spcBef>
                <a:spcPts val="0"/>
              </a:spcBef>
              <a:buNone/>
            </a:pPr>
            <a:r>
              <a:t/>
            </a:r>
            <a:endParaRPr sz="1200">
              <a:solidFill>
                <a:schemeClr val="dk1"/>
              </a:solidFill>
              <a:highlight>
                <a:srgbClr val="000000"/>
              </a:highlight>
            </a:endParaRPr>
          </a:p>
          <a:p>
            <a:pPr lvl="0" rtl="0" algn="l">
              <a:spcBef>
                <a:spcPts val="0"/>
              </a:spcBef>
              <a:buNone/>
            </a:pPr>
            <a:r>
              <a:t/>
            </a:r>
            <a:endParaRPr sz="1200">
              <a:solidFill>
                <a:srgbClr val="000000"/>
              </a:solidFill>
              <a:highlight>
                <a:srgbClr val="000000"/>
              </a:highlight>
            </a:endParaRPr>
          </a:p>
          <a:p>
            <a:pPr lvl="0" algn="l">
              <a:spcBef>
                <a:spcPts val="0"/>
              </a:spcBef>
              <a:buNone/>
            </a:pPr>
            <a:r>
              <a:rPr lang="en" sz="1200">
                <a:solidFill>
                  <a:srgbClr val="000000"/>
                </a:solidFill>
                <a:highlight>
                  <a:srgbClr val="000000"/>
                </a:highlight>
              </a:rPr>
              <a:t>s.</a:t>
            </a:r>
            <a:r>
              <a:rPr lang="en" sz="1200">
                <a:solidFill>
                  <a:srgbClr val="000000"/>
                </a:solidFill>
                <a:highlight>
                  <a:srgbClr val="FCFCFC"/>
                </a:highlight>
              </a:rPr>
              <a:t> </a:t>
            </a:r>
          </a:p>
        </p:txBody>
      </p:sp>
      <p:sp>
        <p:nvSpPr>
          <p:cNvPr id="212" name="Shape 212"/>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214" name="Shape 214"/>
          <p:cNvPicPr preferRelativeResize="0"/>
          <p:nvPr/>
        </p:nvPicPr>
        <p:blipFill>
          <a:blip r:embed="rId3">
            <a:alphaModFix/>
          </a:blip>
          <a:stretch>
            <a:fillRect/>
          </a:stretch>
        </p:blipFill>
        <p:spPr>
          <a:xfrm>
            <a:off x="4593700" y="417400"/>
            <a:ext cx="4467225" cy="420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117200"/>
            <a:ext cx="8520600" cy="572700"/>
          </a:xfrm>
          <a:prstGeom prst="rect">
            <a:avLst/>
          </a:prstGeom>
        </p:spPr>
        <p:txBody>
          <a:bodyPr anchorCtr="0" anchor="t" bIns="91425" lIns="91425" rIns="91425" wrap="square" tIns="91425">
            <a:noAutofit/>
          </a:bodyPr>
          <a:lstStyle/>
          <a:p>
            <a:pPr lvl="0" algn="ctr">
              <a:spcBef>
                <a:spcPts val="0"/>
              </a:spcBef>
              <a:buNone/>
            </a:pPr>
            <a:r>
              <a:rPr lang="en" sz="2400"/>
              <a:t>Features of Web API</a:t>
            </a:r>
          </a:p>
        </p:txBody>
      </p:sp>
      <p:sp>
        <p:nvSpPr>
          <p:cNvPr id="220" name="Shape 220"/>
          <p:cNvSpPr txBox="1"/>
          <p:nvPr>
            <p:ph idx="1" type="body"/>
          </p:nvPr>
        </p:nvSpPr>
        <p:spPr>
          <a:xfrm>
            <a:off x="311700" y="1132263"/>
            <a:ext cx="8520600" cy="3416400"/>
          </a:xfrm>
          <a:prstGeom prst="rect">
            <a:avLst/>
          </a:prstGeom>
        </p:spPr>
        <p:txBody>
          <a:bodyPr anchorCtr="0" anchor="t" bIns="91425" lIns="91425" rIns="91425" wrap="square" tIns="91425">
            <a:noAutofit/>
          </a:bodyPr>
          <a:lstStyle/>
          <a:p>
            <a:pPr lvl="0" marR="381000" rtl="0">
              <a:lnSpc>
                <a:spcPct val="150000"/>
              </a:lnSpc>
              <a:spcBef>
                <a:spcPts val="1200"/>
              </a:spcBef>
              <a:buNone/>
            </a:pPr>
            <a:r>
              <a:t/>
            </a:r>
            <a:endParaRPr sz="1200">
              <a:solidFill>
                <a:schemeClr val="dk1"/>
              </a:solidFill>
              <a:highlight>
                <a:srgbClr val="000000"/>
              </a:highlight>
            </a:endParaRPr>
          </a:p>
          <a:p>
            <a:pPr lvl="0" marR="381000" rtl="0">
              <a:lnSpc>
                <a:spcPct val="150000"/>
              </a:lnSpc>
              <a:spcBef>
                <a:spcPts val="1200"/>
              </a:spcBef>
              <a:buNone/>
            </a:pPr>
            <a:r>
              <a:t/>
            </a:r>
            <a:endParaRPr sz="1400">
              <a:solidFill>
                <a:srgbClr val="333333"/>
              </a:solidFill>
              <a:highlight>
                <a:srgbClr val="FFFFFF"/>
              </a:highlight>
            </a:endParaRPr>
          </a:p>
          <a:p>
            <a:pPr lvl="0">
              <a:spcBef>
                <a:spcPts val="0"/>
              </a:spcBef>
              <a:buNone/>
            </a:pPr>
            <a:r>
              <a:t/>
            </a:r>
            <a:endParaRPr sz="1200">
              <a:solidFill>
                <a:schemeClr val="dk1"/>
              </a:solidFill>
              <a:highlight>
                <a:srgbClr val="000000"/>
              </a:highlight>
            </a:endParaRPr>
          </a:p>
        </p:txBody>
      </p:sp>
      <p:sp>
        <p:nvSpPr>
          <p:cNvPr id="221" name="Shape 22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222" name="Shape 222"/>
          <p:cNvPicPr preferRelativeResize="0"/>
          <p:nvPr/>
        </p:nvPicPr>
        <p:blipFill>
          <a:blip r:embed="rId3">
            <a:alphaModFix/>
          </a:blip>
          <a:stretch>
            <a:fillRect/>
          </a:stretch>
        </p:blipFill>
        <p:spPr>
          <a:xfrm>
            <a:off x="1476375" y="749725"/>
            <a:ext cx="6191250" cy="418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49800" y="299175"/>
            <a:ext cx="8520600" cy="841800"/>
          </a:xfrm>
          <a:prstGeom prst="rect">
            <a:avLst/>
          </a:prstGeom>
        </p:spPr>
        <p:txBody>
          <a:bodyPr anchorCtr="0" anchor="ctr" bIns="91425" lIns="91425" rIns="91425" wrap="square" tIns="91425">
            <a:noAutofit/>
          </a:bodyPr>
          <a:lstStyle/>
          <a:p>
            <a:pPr lvl="0" rtl="0">
              <a:spcBef>
                <a:spcPts val="0"/>
              </a:spcBef>
              <a:buNone/>
            </a:pPr>
            <a:r>
              <a:rPr lang="en" sz="2400"/>
              <a:t>HTTP Request and Response Messages</a:t>
            </a:r>
          </a:p>
        </p:txBody>
      </p:sp>
      <p:sp>
        <p:nvSpPr>
          <p:cNvPr id="228" name="Shape 2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229" name="Shape 229"/>
          <p:cNvPicPr preferRelativeResize="0"/>
          <p:nvPr/>
        </p:nvPicPr>
        <p:blipFill>
          <a:blip r:embed="rId3">
            <a:alphaModFix/>
          </a:blip>
          <a:stretch>
            <a:fillRect/>
          </a:stretch>
        </p:blipFill>
        <p:spPr>
          <a:xfrm>
            <a:off x="1120150" y="1179075"/>
            <a:ext cx="6417463" cy="369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291575"/>
            <a:ext cx="8520600" cy="841800"/>
          </a:xfrm>
          <a:prstGeom prst="rect">
            <a:avLst/>
          </a:prstGeom>
        </p:spPr>
        <p:txBody>
          <a:bodyPr anchorCtr="0" anchor="ctr" bIns="91425" lIns="91425" rIns="91425" wrap="square" tIns="91425">
            <a:noAutofit/>
          </a:bodyPr>
          <a:lstStyle/>
          <a:p>
            <a:pPr lvl="0" rtl="0">
              <a:spcBef>
                <a:spcPts val="0"/>
              </a:spcBef>
              <a:buNone/>
            </a:pPr>
            <a:r>
              <a:rPr lang="en" sz="2400"/>
              <a:t>Message Structure</a:t>
            </a:r>
          </a:p>
        </p:txBody>
      </p:sp>
      <p:sp>
        <p:nvSpPr>
          <p:cNvPr id="235" name="Shape 2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236" name="Shape 236"/>
          <p:cNvPicPr preferRelativeResize="0"/>
          <p:nvPr/>
        </p:nvPicPr>
        <p:blipFill>
          <a:blip r:embed="rId3">
            <a:alphaModFix/>
          </a:blip>
          <a:stretch>
            <a:fillRect/>
          </a:stretch>
        </p:blipFill>
        <p:spPr>
          <a:xfrm>
            <a:off x="585788" y="1133375"/>
            <a:ext cx="7972425" cy="341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Content</a:t>
            </a:r>
          </a:p>
        </p:txBody>
      </p:sp>
      <p:sp>
        <p:nvSpPr>
          <p:cNvPr id="112" name="Shape 11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a:lnSpc>
                <a:spcPct val="100000"/>
              </a:lnSpc>
              <a:spcBef>
                <a:spcPts val="0"/>
              </a:spcBef>
              <a:spcAft>
                <a:spcPts val="0"/>
              </a:spcAft>
              <a:buSzPct val="189473"/>
            </a:pPr>
            <a:r>
              <a:rPr lang="en" sz="950">
                <a:solidFill>
                  <a:srgbClr val="FCFCFC"/>
                </a:solidFill>
                <a:highlight>
                  <a:srgbClr val="222222"/>
                </a:highlight>
              </a:rPr>
              <a:t>Overview REST Services &amp; SOAP</a:t>
            </a:r>
          </a:p>
          <a:p>
            <a:pPr indent="-342900" lvl="0" marL="457200">
              <a:lnSpc>
                <a:spcPct val="100000"/>
              </a:lnSpc>
              <a:spcBef>
                <a:spcPts val="0"/>
              </a:spcBef>
              <a:spcAft>
                <a:spcPts val="0"/>
              </a:spcAft>
              <a:buClr>
                <a:srgbClr val="FCFCFC"/>
              </a:buClr>
              <a:buSzPct val="257142"/>
            </a:pPr>
            <a:r>
              <a:rPr lang="en" sz="700">
                <a:solidFill>
                  <a:srgbClr val="FCFCFC"/>
                </a:solidFill>
                <a:highlight>
                  <a:srgbClr val="222222"/>
                </a:highlight>
                <a:latin typeface="Times New Roman"/>
                <a:ea typeface="Times New Roman"/>
                <a:cs typeface="Times New Roman"/>
                <a:sym typeface="Times New Roman"/>
              </a:rPr>
              <a:t> </a:t>
            </a:r>
            <a:r>
              <a:rPr lang="en" sz="950">
                <a:solidFill>
                  <a:srgbClr val="FCFCFC"/>
                </a:solidFill>
                <a:highlight>
                  <a:srgbClr val="222222"/>
                </a:highlight>
              </a:rPr>
              <a:t>WCF Soap, WCF REST, Web API</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HTTP Methods(verbs)</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CORS</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OAuth</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HTTP headers</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Routing</a:t>
            </a:r>
          </a:p>
          <a:p>
            <a:pPr indent="-342900" lvl="0" marL="457200">
              <a:lnSpc>
                <a:spcPct val="100000"/>
              </a:lnSpc>
              <a:spcBef>
                <a:spcPts val="0"/>
              </a:spcBef>
              <a:spcAft>
                <a:spcPts val="0"/>
              </a:spcAft>
              <a:buClr>
                <a:srgbClr val="FCFCFC"/>
              </a:buClr>
              <a:buSzPct val="257142"/>
            </a:pPr>
            <a:r>
              <a:rPr lang="en" sz="700">
                <a:solidFill>
                  <a:srgbClr val="FCFCFC"/>
                </a:solidFill>
                <a:highlight>
                  <a:srgbClr val="222222"/>
                </a:highlight>
                <a:latin typeface="Times New Roman"/>
                <a:ea typeface="Times New Roman"/>
                <a:cs typeface="Times New Roman"/>
                <a:sym typeface="Times New Roman"/>
              </a:rPr>
              <a:t> </a:t>
            </a:r>
            <a:r>
              <a:rPr lang="en" sz="950">
                <a:solidFill>
                  <a:srgbClr val="FCFCFC"/>
                </a:solidFill>
                <a:highlight>
                  <a:srgbClr val="222222"/>
                </a:highlight>
              </a:rPr>
              <a:t>Authorization Filters</a:t>
            </a:r>
          </a:p>
          <a:p>
            <a:pPr indent="-342900" lvl="0" marL="457200">
              <a:lnSpc>
                <a:spcPct val="100000"/>
              </a:lnSpc>
              <a:spcBef>
                <a:spcPts val="0"/>
              </a:spcBef>
              <a:spcAft>
                <a:spcPts val="0"/>
              </a:spcAft>
              <a:buClr>
                <a:srgbClr val="FCFCFC"/>
              </a:buClr>
              <a:buSzPct val="257142"/>
            </a:pPr>
            <a:r>
              <a:rPr lang="en" sz="700">
                <a:solidFill>
                  <a:srgbClr val="FCFCFC"/>
                </a:solidFill>
                <a:highlight>
                  <a:srgbClr val="222222"/>
                </a:highlight>
                <a:latin typeface="Times New Roman"/>
                <a:ea typeface="Times New Roman"/>
                <a:cs typeface="Times New Roman"/>
                <a:sym typeface="Times New Roman"/>
              </a:rPr>
              <a:t> </a:t>
            </a:r>
            <a:r>
              <a:rPr lang="en" sz="950">
                <a:solidFill>
                  <a:srgbClr val="FCFCFC"/>
                </a:solidFill>
                <a:highlight>
                  <a:srgbClr val="222222"/>
                </a:highlight>
              </a:rPr>
              <a:t>JSON and XML Serialization</a:t>
            </a:r>
          </a:p>
          <a:p>
            <a:pPr indent="-342900" lvl="0" marL="457200">
              <a:lnSpc>
                <a:spcPct val="100000"/>
              </a:lnSpc>
              <a:spcBef>
                <a:spcPts val="0"/>
              </a:spcBef>
              <a:spcAft>
                <a:spcPts val="0"/>
              </a:spcAft>
              <a:buClr>
                <a:srgbClr val="FCFCFC"/>
              </a:buClr>
              <a:buSzPct val="189473"/>
            </a:pPr>
            <a:r>
              <a:rPr lang="en" sz="950">
                <a:solidFill>
                  <a:srgbClr val="FCFCFC"/>
                </a:solidFill>
                <a:highlight>
                  <a:srgbClr val="222222"/>
                </a:highlight>
              </a:rPr>
              <a:t>Model Validation</a:t>
            </a:r>
          </a:p>
          <a:p>
            <a:pPr indent="-342900" lvl="0" marL="457200">
              <a:lnSpc>
                <a:spcPct val="100000"/>
              </a:lnSpc>
              <a:spcBef>
                <a:spcPts val="0"/>
              </a:spcBef>
              <a:buClr>
                <a:srgbClr val="FCFCFC"/>
              </a:buClr>
              <a:buSzPct val="189473"/>
            </a:pPr>
            <a:r>
              <a:rPr lang="en" sz="950">
                <a:solidFill>
                  <a:srgbClr val="FCFCFC"/>
                </a:solidFill>
                <a:highlight>
                  <a:srgbClr val="222222"/>
                </a:highlight>
              </a:rPr>
              <a:t>Security (Anti-Forgery token, etc.)</a:t>
            </a:r>
          </a:p>
          <a:p>
            <a:pPr lvl="0">
              <a:spcBef>
                <a:spcPts val="0"/>
              </a:spcBef>
              <a:buNone/>
            </a:pPr>
            <a:r>
              <a:t/>
            </a:r>
            <a:endParaRPr/>
          </a:p>
          <a:p>
            <a:pPr lvl="0">
              <a:spcBef>
                <a:spcPts val="0"/>
              </a:spcBef>
              <a:buNone/>
            </a:pPr>
            <a:r>
              <a:t/>
            </a:r>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0" name="Shape 240"/>
        <p:cNvGrpSpPr/>
        <p:nvPr/>
      </p:nvGrpSpPr>
      <p:grpSpPr>
        <a:xfrm>
          <a:off x="0" y="0"/>
          <a:ext cx="0" cy="0"/>
          <a:chOff x="0" y="0"/>
          <a:chExt cx="0" cy="0"/>
        </a:xfrm>
      </p:grpSpPr>
      <p:sp>
        <p:nvSpPr>
          <p:cNvPr id="241" name="Shape 241"/>
          <p:cNvSpPr txBox="1"/>
          <p:nvPr>
            <p:ph idx="1" type="body"/>
          </p:nvPr>
        </p:nvSpPr>
        <p:spPr>
          <a:xfrm>
            <a:off x="311700" y="396250"/>
            <a:ext cx="3999900" cy="4404300"/>
          </a:xfrm>
          <a:prstGeom prst="rect">
            <a:avLst/>
          </a:prstGeom>
        </p:spPr>
        <p:txBody>
          <a:bodyPr anchorCtr="0" anchor="t" bIns="91425" lIns="91425" rIns="91425" wrap="square" tIns="91425">
            <a:noAutofit/>
          </a:bodyPr>
          <a:lstStyle/>
          <a:p>
            <a:pPr lvl="0" rtl="0">
              <a:spcBef>
                <a:spcPts val="0"/>
              </a:spcBef>
              <a:buNone/>
            </a:pPr>
            <a:r>
              <a:rPr lang="en" sz="1800">
                <a:solidFill>
                  <a:schemeClr val="dk1"/>
                </a:solidFill>
              </a:rPr>
              <a:t>General Headers </a:t>
            </a:r>
          </a:p>
          <a:p>
            <a:pPr lvl="0" rtl="0">
              <a:lnSpc>
                <a:spcPct val="100000"/>
              </a:lnSpc>
              <a:spcBef>
                <a:spcPts val="0"/>
              </a:spcBef>
              <a:buNone/>
            </a:pPr>
            <a:r>
              <a:rPr lang="en"/>
              <a:t>	</a:t>
            </a:r>
            <a:r>
              <a:rPr lang="en" sz="1200"/>
              <a:t>Date</a:t>
            </a:r>
          </a:p>
          <a:p>
            <a:pPr lvl="0" rtl="0">
              <a:lnSpc>
                <a:spcPct val="100000"/>
              </a:lnSpc>
              <a:spcBef>
                <a:spcPts val="0"/>
              </a:spcBef>
              <a:buNone/>
            </a:pPr>
            <a:r>
              <a:rPr lang="en" sz="1200"/>
              <a:t>	Cache-Control</a:t>
            </a:r>
          </a:p>
          <a:p>
            <a:pPr lvl="0" rtl="0">
              <a:lnSpc>
                <a:spcPct val="100000"/>
              </a:lnSpc>
              <a:spcBef>
                <a:spcPts val="0"/>
              </a:spcBef>
              <a:buNone/>
            </a:pPr>
            <a:r>
              <a:rPr lang="en" sz="1200"/>
              <a:t>	Connection</a:t>
            </a:r>
          </a:p>
          <a:p>
            <a:pPr lvl="0" rtl="0">
              <a:spcBef>
                <a:spcPts val="0"/>
              </a:spcBef>
              <a:buNone/>
            </a:pPr>
            <a:r>
              <a:rPr lang="en">
                <a:solidFill>
                  <a:schemeClr val="dk1"/>
                </a:solidFill>
              </a:rPr>
              <a:t>Request Headers</a:t>
            </a:r>
          </a:p>
          <a:p>
            <a:pPr lvl="0" rtl="0">
              <a:lnSpc>
                <a:spcPct val="100000"/>
              </a:lnSpc>
              <a:spcBef>
                <a:spcPts val="0"/>
              </a:spcBef>
              <a:buNone/>
            </a:pPr>
            <a:r>
              <a:rPr lang="en"/>
              <a:t>	User-agent</a:t>
            </a:r>
          </a:p>
          <a:p>
            <a:pPr lvl="0" rtl="0">
              <a:lnSpc>
                <a:spcPct val="100000"/>
              </a:lnSpc>
              <a:spcBef>
                <a:spcPts val="0"/>
              </a:spcBef>
              <a:buNone/>
            </a:pPr>
            <a:r>
              <a:rPr lang="en"/>
              <a:t>	Accept</a:t>
            </a:r>
          </a:p>
          <a:p>
            <a:pPr lvl="0" rtl="0">
              <a:lnSpc>
                <a:spcPct val="100000"/>
              </a:lnSpc>
              <a:spcBef>
                <a:spcPts val="0"/>
              </a:spcBef>
              <a:buNone/>
            </a:pPr>
            <a:r>
              <a:rPr lang="en"/>
              <a:t>	Accept-language</a:t>
            </a:r>
          </a:p>
          <a:p>
            <a:pPr lvl="0" rtl="0">
              <a:lnSpc>
                <a:spcPct val="100000"/>
              </a:lnSpc>
              <a:spcBef>
                <a:spcPts val="0"/>
              </a:spcBef>
              <a:buNone/>
            </a:pPr>
            <a:r>
              <a:rPr lang="en"/>
              <a:t>	Accept-Encoding</a:t>
            </a:r>
          </a:p>
          <a:p>
            <a:pPr lvl="0" rtl="0">
              <a:lnSpc>
                <a:spcPct val="100000"/>
              </a:lnSpc>
              <a:spcBef>
                <a:spcPts val="0"/>
              </a:spcBef>
              <a:buNone/>
            </a:pPr>
            <a:r>
              <a:rPr lang="en"/>
              <a:t>	Referrer</a:t>
            </a:r>
          </a:p>
          <a:p>
            <a:pPr lvl="0" rtl="0">
              <a:spcBef>
                <a:spcPts val="0"/>
              </a:spcBef>
              <a:buNone/>
            </a:pPr>
            <a:r>
              <a:t/>
            </a:r>
            <a:endParaRPr/>
          </a:p>
          <a:p>
            <a:pPr lvl="0" rtl="0">
              <a:spcBef>
                <a:spcPts val="0"/>
              </a:spcBef>
              <a:buNone/>
            </a:pPr>
            <a:r>
              <a:rPr lang="en"/>
              <a:t>	</a:t>
            </a:r>
          </a:p>
        </p:txBody>
      </p:sp>
      <p:sp>
        <p:nvSpPr>
          <p:cNvPr id="242" name="Shape 242"/>
          <p:cNvSpPr txBox="1"/>
          <p:nvPr>
            <p:ph idx="2" type="body"/>
          </p:nvPr>
        </p:nvSpPr>
        <p:spPr>
          <a:xfrm>
            <a:off x="4832400" y="350525"/>
            <a:ext cx="3999900" cy="44043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Entity Headers</a:t>
            </a:r>
          </a:p>
          <a:p>
            <a:pPr lvl="0" rtl="0">
              <a:lnSpc>
                <a:spcPct val="100000"/>
              </a:lnSpc>
              <a:spcBef>
                <a:spcPts val="0"/>
              </a:spcBef>
              <a:buNone/>
            </a:pPr>
            <a:r>
              <a:rPr lang="en"/>
              <a:t>	Content-length</a:t>
            </a:r>
          </a:p>
          <a:p>
            <a:pPr lvl="0" rtl="0">
              <a:lnSpc>
                <a:spcPct val="100000"/>
              </a:lnSpc>
              <a:spcBef>
                <a:spcPts val="0"/>
              </a:spcBef>
              <a:buNone/>
            </a:pPr>
            <a:r>
              <a:rPr lang="en"/>
              <a:t>	Content-Encoding</a:t>
            </a:r>
          </a:p>
          <a:p>
            <a:pPr lvl="0" rtl="0">
              <a:lnSpc>
                <a:spcPct val="100000"/>
              </a:lnSpc>
              <a:spcBef>
                <a:spcPts val="0"/>
              </a:spcBef>
              <a:buNone/>
            </a:pPr>
            <a:r>
              <a:rPr lang="en"/>
              <a:t>	Content-Type</a:t>
            </a:r>
          </a:p>
          <a:p>
            <a:pPr lvl="0" rtl="0">
              <a:lnSpc>
                <a:spcPct val="100000"/>
              </a:lnSpc>
              <a:spcBef>
                <a:spcPts val="0"/>
              </a:spcBef>
              <a:buNone/>
            </a:pPr>
            <a:r>
              <a:rPr lang="en"/>
              <a:t>	Content-language</a:t>
            </a:r>
          </a:p>
          <a:p>
            <a:pPr lvl="0" rtl="0">
              <a:spcBef>
                <a:spcPts val="0"/>
              </a:spcBef>
              <a:buNone/>
            </a:pPr>
            <a:r>
              <a:rPr lang="en">
                <a:solidFill>
                  <a:schemeClr val="dk1"/>
                </a:solidFill>
              </a:rPr>
              <a:t>Response Headers</a:t>
            </a:r>
          </a:p>
          <a:p>
            <a:pPr lvl="0" rtl="0">
              <a:lnSpc>
                <a:spcPct val="100000"/>
              </a:lnSpc>
              <a:spcBef>
                <a:spcPts val="0"/>
              </a:spcBef>
              <a:buNone/>
            </a:pPr>
            <a:r>
              <a:rPr lang="en"/>
              <a:t>	Server</a:t>
            </a:r>
          </a:p>
          <a:p>
            <a:pPr lvl="0" rtl="0">
              <a:lnSpc>
                <a:spcPct val="100000"/>
              </a:lnSpc>
              <a:spcBef>
                <a:spcPts val="0"/>
              </a:spcBef>
              <a:buNone/>
            </a:pPr>
            <a:r>
              <a:rPr lang="en"/>
              <a:t>	Set-Cookie</a:t>
            </a:r>
          </a:p>
          <a:p>
            <a:pPr lvl="0" rtl="0">
              <a:lnSpc>
                <a:spcPct val="100000"/>
              </a:lnSpc>
              <a:spcBef>
                <a:spcPts val="0"/>
              </a:spcBef>
              <a:buNone/>
            </a:pPr>
            <a:r>
              <a:rPr lang="en"/>
              <a:t>	Accept-Ranges</a:t>
            </a:r>
          </a:p>
        </p:txBody>
      </p:sp>
      <p:sp>
        <p:nvSpPr>
          <p:cNvPr id="243" name="Shape 2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a:spcBef>
                <a:spcPts val="0"/>
              </a:spcBef>
              <a:buNone/>
            </a:pPr>
            <a:r>
              <a:rPr lang="en"/>
              <a:t>HTTP Methods</a:t>
            </a:r>
          </a:p>
        </p:txBody>
      </p:sp>
      <p:sp>
        <p:nvSpPr>
          <p:cNvPr id="249" name="Shape 249"/>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255" name="Shape 255"/>
          <p:cNvPicPr preferRelativeResize="0"/>
          <p:nvPr/>
        </p:nvPicPr>
        <p:blipFill>
          <a:blip r:embed="rId3">
            <a:alphaModFix/>
          </a:blip>
          <a:stretch>
            <a:fillRect/>
          </a:stretch>
        </p:blipFill>
        <p:spPr>
          <a:xfrm>
            <a:off x="817250" y="342375"/>
            <a:ext cx="7620000" cy="427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idx="1" type="body"/>
          </p:nvPr>
        </p:nvSpPr>
        <p:spPr>
          <a:xfrm>
            <a:off x="311700" y="350700"/>
            <a:ext cx="8520600" cy="4218300"/>
          </a:xfrm>
          <a:prstGeom prst="rect">
            <a:avLst/>
          </a:prstGeom>
        </p:spPr>
        <p:txBody>
          <a:bodyPr anchorCtr="0" anchor="t" bIns="91425" lIns="91425" rIns="91425" wrap="square" tIns="91425">
            <a:noAutofit/>
          </a:bodyPr>
          <a:lstStyle/>
          <a:p>
            <a:pPr lvl="0">
              <a:spcBef>
                <a:spcPts val="0"/>
              </a:spcBef>
              <a:buNone/>
            </a:pPr>
            <a:r>
              <a:rPr lang="en" u="sng">
                <a:solidFill>
                  <a:schemeClr val="dk1"/>
                </a:solidFill>
                <a:highlight>
                  <a:srgbClr val="242729"/>
                </a:highlight>
              </a:rPr>
              <a:t>GET </a:t>
            </a:r>
          </a:p>
          <a:p>
            <a:pPr lvl="0">
              <a:spcBef>
                <a:spcPts val="0"/>
              </a:spcBef>
              <a:buNone/>
            </a:pPr>
            <a:r>
              <a:rPr lang="en" sz="1200">
                <a:solidFill>
                  <a:schemeClr val="dk1"/>
                </a:solidFill>
                <a:highlight>
                  <a:srgbClr val="242729"/>
                </a:highlight>
                <a:latin typeface="Roboto"/>
                <a:ea typeface="Roboto"/>
                <a:cs typeface="Roboto"/>
                <a:sym typeface="Roboto"/>
              </a:rPr>
              <a:t>It is used to retreive data from a server at the specified resource.</a:t>
            </a:r>
          </a:p>
          <a:p>
            <a:pPr lvl="0">
              <a:spcBef>
                <a:spcPts val="0"/>
              </a:spcBef>
              <a:buNone/>
            </a:pPr>
            <a:r>
              <a:rPr b="1" lang="en" sz="1400" u="sng">
                <a:solidFill>
                  <a:schemeClr val="dk1"/>
                </a:solidFill>
                <a:highlight>
                  <a:srgbClr val="242729"/>
                </a:highlight>
              </a:rPr>
              <a:t>PUT</a:t>
            </a:r>
          </a:p>
          <a:p>
            <a:pPr lvl="0">
              <a:spcBef>
                <a:spcPts val="0"/>
              </a:spcBef>
              <a:buNone/>
            </a:pPr>
            <a:r>
              <a:rPr b="1" lang="en" sz="1150">
                <a:solidFill>
                  <a:schemeClr val="dk1"/>
                </a:solidFill>
                <a:highlight>
                  <a:srgbClr val="242729"/>
                </a:highlight>
              </a:rPr>
              <a:t> It is </a:t>
            </a:r>
            <a:r>
              <a:rPr lang="en" sz="1200">
                <a:solidFill>
                  <a:schemeClr val="dk1"/>
                </a:solidFill>
                <a:highlight>
                  <a:srgbClr val="242729"/>
                </a:highlight>
                <a:latin typeface="Roboto"/>
                <a:ea typeface="Roboto"/>
                <a:cs typeface="Roboto"/>
                <a:sym typeface="Roboto"/>
              </a:rPr>
              <a:t>used to send data to the API to create or update a resource.</a:t>
            </a:r>
          </a:p>
          <a:p>
            <a:pPr lvl="0">
              <a:spcBef>
                <a:spcPts val="0"/>
              </a:spcBef>
              <a:buNone/>
            </a:pPr>
            <a:r>
              <a:rPr b="1" lang="en" u="sng">
                <a:solidFill>
                  <a:schemeClr val="dk1"/>
                </a:solidFill>
                <a:highlight>
                  <a:srgbClr val="242729"/>
                </a:highlight>
              </a:rPr>
              <a:t>Post</a:t>
            </a:r>
          </a:p>
          <a:p>
            <a:pPr lvl="0">
              <a:spcBef>
                <a:spcPts val="0"/>
              </a:spcBef>
              <a:buNone/>
            </a:pPr>
            <a:r>
              <a:rPr lang="en" sz="1200">
                <a:solidFill>
                  <a:schemeClr val="dk1"/>
                </a:solidFill>
                <a:highlight>
                  <a:srgbClr val="242729"/>
                </a:highlight>
                <a:latin typeface="Roboto"/>
                <a:ea typeface="Roboto"/>
                <a:cs typeface="Roboto"/>
                <a:sym typeface="Roboto"/>
              </a:rPr>
              <a:t> It is  used to send data to the API server to create or update a resource.</a:t>
            </a:r>
          </a:p>
          <a:p>
            <a:pPr lvl="0">
              <a:spcBef>
                <a:spcPts val="0"/>
              </a:spcBef>
              <a:buNone/>
            </a:pPr>
            <a:r>
              <a:rPr lang="en" sz="1200">
                <a:solidFill>
                  <a:schemeClr val="dk1"/>
                </a:solidFill>
                <a:highlight>
                  <a:srgbClr val="242729"/>
                </a:highlight>
                <a:latin typeface="Roboto"/>
                <a:ea typeface="Roboto"/>
                <a:cs typeface="Roboto"/>
                <a:sym typeface="Roboto"/>
              </a:rPr>
              <a:t>The data sent to the server is stored in the </a:t>
            </a:r>
            <a:r>
              <a:rPr lang="en" sz="1200" u="sng">
                <a:solidFill>
                  <a:schemeClr val="dk1"/>
                </a:solidFill>
                <a:highlight>
                  <a:srgbClr val="242729"/>
                </a:highlight>
                <a:latin typeface="Roboto"/>
                <a:ea typeface="Roboto"/>
                <a:cs typeface="Roboto"/>
                <a:sym typeface="Roboto"/>
                <a:hlinkClick r:id="rId3"/>
              </a:rPr>
              <a:t>request body</a:t>
            </a:r>
            <a:r>
              <a:rPr lang="en" sz="1200">
                <a:solidFill>
                  <a:schemeClr val="dk1"/>
                </a:solidFill>
                <a:highlight>
                  <a:srgbClr val="242729"/>
                </a:highlight>
                <a:latin typeface="Roboto"/>
                <a:ea typeface="Roboto"/>
                <a:cs typeface="Roboto"/>
                <a:sym typeface="Roboto"/>
              </a:rPr>
              <a:t> of the HTTP request.</a:t>
            </a:r>
          </a:p>
          <a:p>
            <a:pPr lvl="0">
              <a:spcBef>
                <a:spcPts val="0"/>
              </a:spcBef>
              <a:buNone/>
            </a:pPr>
            <a:r>
              <a:rPr b="1" lang="en" u="sng">
                <a:solidFill>
                  <a:schemeClr val="dk1"/>
                </a:solidFill>
                <a:highlight>
                  <a:srgbClr val="242729"/>
                </a:highlight>
              </a:rPr>
              <a:t>Delete</a:t>
            </a:r>
          </a:p>
          <a:p>
            <a:pPr lvl="0">
              <a:spcBef>
                <a:spcPts val="0"/>
              </a:spcBef>
              <a:buNone/>
            </a:pPr>
            <a:r>
              <a:rPr b="1" lang="en" sz="1150">
                <a:solidFill>
                  <a:schemeClr val="dk1"/>
                </a:solidFill>
                <a:highlight>
                  <a:srgbClr val="242729"/>
                </a:highlight>
              </a:rPr>
              <a:t>  It is used for </a:t>
            </a:r>
            <a:r>
              <a:rPr lang="en" sz="1200">
                <a:solidFill>
                  <a:schemeClr val="dk1"/>
                </a:solidFill>
                <a:highlight>
                  <a:srgbClr val="242729"/>
                </a:highlight>
                <a:latin typeface="Roboto"/>
                <a:ea typeface="Roboto"/>
                <a:cs typeface="Roboto"/>
                <a:sym typeface="Roboto"/>
              </a:rPr>
              <a:t>delete the resource at the specified URL.</a:t>
            </a:r>
          </a:p>
          <a:p>
            <a:pPr lvl="0">
              <a:spcBef>
                <a:spcPts val="0"/>
              </a:spcBef>
              <a:buNone/>
            </a:pPr>
            <a:r>
              <a:t/>
            </a:r>
            <a:endParaRPr>
              <a:solidFill>
                <a:schemeClr val="dk1"/>
              </a:solidFill>
              <a:highlight>
                <a:srgbClr val="242729"/>
              </a:highlight>
            </a:endParaRPr>
          </a:p>
        </p:txBody>
      </p:sp>
      <p:sp>
        <p:nvSpPr>
          <p:cNvPr id="261" name="Shape 2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311700" y="504125"/>
            <a:ext cx="8520600" cy="4064700"/>
          </a:xfrm>
          <a:prstGeom prst="rect">
            <a:avLst/>
          </a:prstGeom>
        </p:spPr>
        <p:txBody>
          <a:bodyPr anchorCtr="0" anchor="t" bIns="91425" lIns="91425" rIns="91425" wrap="square" tIns="91425">
            <a:noAutofit/>
          </a:bodyPr>
          <a:lstStyle/>
          <a:p>
            <a:pPr lvl="0">
              <a:spcBef>
                <a:spcPts val="0"/>
              </a:spcBef>
              <a:buNone/>
            </a:pPr>
            <a:r>
              <a:rPr b="1" lang="en" u="sng">
                <a:solidFill>
                  <a:schemeClr val="dk1"/>
                </a:solidFill>
                <a:highlight>
                  <a:srgbClr val="242729"/>
                </a:highlight>
              </a:rPr>
              <a:t>Head</a:t>
            </a:r>
          </a:p>
          <a:p>
            <a:pPr lvl="0">
              <a:spcBef>
                <a:spcPts val="0"/>
              </a:spcBef>
              <a:buNone/>
            </a:pPr>
            <a:r>
              <a:rPr lang="en" sz="1200">
                <a:solidFill>
                  <a:schemeClr val="dk1"/>
                </a:solidFill>
                <a:highlight>
                  <a:srgbClr val="242729"/>
                </a:highlight>
              </a:rPr>
              <a:t>This is identical to a GET request, but only returns the headers for the response, not the response body</a:t>
            </a:r>
          </a:p>
          <a:p>
            <a:pPr lvl="0">
              <a:spcBef>
                <a:spcPts val="0"/>
              </a:spcBef>
              <a:buNone/>
            </a:pPr>
            <a:r>
              <a:rPr lang="en" sz="1200">
                <a:solidFill>
                  <a:schemeClr val="dk1"/>
                </a:solidFill>
                <a:highlight>
                  <a:srgbClr val="242729"/>
                </a:highlight>
              </a:rPr>
              <a:t>Theoretically faster, commonly used for checking to see if a particular resources exists or can be accessed.</a:t>
            </a:r>
          </a:p>
          <a:p>
            <a:pPr lvl="0">
              <a:spcBef>
                <a:spcPts val="0"/>
              </a:spcBef>
              <a:buNone/>
            </a:pPr>
            <a:r>
              <a:rPr b="1" lang="en" u="sng">
                <a:solidFill>
                  <a:schemeClr val="dk1"/>
                </a:solidFill>
                <a:highlight>
                  <a:srgbClr val="242729"/>
                </a:highlight>
              </a:rPr>
              <a:t>Options</a:t>
            </a:r>
          </a:p>
          <a:p>
            <a:pPr lvl="0">
              <a:spcBef>
                <a:spcPts val="0"/>
              </a:spcBef>
              <a:buNone/>
            </a:pPr>
            <a:r>
              <a:rPr lang="en" sz="1200">
                <a:solidFill>
                  <a:schemeClr val="dk1"/>
                </a:solidFill>
                <a:highlight>
                  <a:srgbClr val="242729"/>
                </a:highlight>
              </a:rPr>
              <a:t>Returns the HTTP methods supported by the server for the specified URL.</a:t>
            </a:r>
          </a:p>
          <a:p>
            <a:pPr lvl="0" rtl="0">
              <a:spcBef>
                <a:spcPts val="1800"/>
              </a:spcBef>
              <a:spcAft>
                <a:spcPts val="1800"/>
              </a:spcAft>
              <a:buNone/>
            </a:pPr>
            <a:r>
              <a:rPr b="1" lang="en" u="sng">
                <a:solidFill>
                  <a:schemeClr val="dk1"/>
                </a:solidFill>
                <a:highlight>
                  <a:srgbClr val="242729"/>
                </a:highlight>
              </a:rPr>
              <a:t>PATCH</a:t>
            </a:r>
          </a:p>
          <a:p>
            <a:pPr lvl="0" rtl="0">
              <a:spcBef>
                <a:spcPts val="1800"/>
              </a:spcBef>
              <a:spcAft>
                <a:spcPts val="1800"/>
              </a:spcAft>
              <a:buNone/>
            </a:pPr>
            <a:r>
              <a:rPr lang="en" sz="1350">
                <a:solidFill>
                  <a:schemeClr val="dk1"/>
                </a:solidFill>
                <a:highlight>
                  <a:srgbClr val="242729"/>
                </a:highlight>
              </a:rPr>
              <a:t> </a:t>
            </a:r>
            <a:r>
              <a:rPr lang="en" sz="1200">
                <a:solidFill>
                  <a:schemeClr val="dk1"/>
                </a:solidFill>
                <a:highlight>
                  <a:srgbClr val="242729"/>
                </a:highlight>
              </a:rPr>
              <a:t>Submits a partial modification to a resource. If you only need to update one field for the resource, you may want to use the PATCH method.</a:t>
            </a:r>
          </a:p>
        </p:txBody>
      </p:sp>
      <p:sp>
        <p:nvSpPr>
          <p:cNvPr id="267" name="Shape 2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t>Status Codes</a:t>
            </a:r>
          </a:p>
        </p:txBody>
      </p:sp>
      <p:sp>
        <p:nvSpPr>
          <p:cNvPr id="273" name="Shape 273"/>
          <p:cNvSpPr txBox="1"/>
          <p:nvPr>
            <p:ph idx="1" type="body"/>
          </p:nvPr>
        </p:nvSpPr>
        <p:spPr>
          <a:xfrm>
            <a:off x="311700" y="1152475"/>
            <a:ext cx="8520600" cy="3647700"/>
          </a:xfrm>
          <a:prstGeom prst="rect">
            <a:avLst/>
          </a:prstGeom>
        </p:spPr>
        <p:txBody>
          <a:bodyPr anchorCtr="0" anchor="t" bIns="91425" lIns="91425" rIns="91425" wrap="square" tIns="91425">
            <a:noAutofit/>
          </a:bodyPr>
          <a:lstStyle/>
          <a:p>
            <a:pPr lvl="0">
              <a:spcBef>
                <a:spcPts val="0"/>
              </a:spcBef>
              <a:buNone/>
            </a:pPr>
            <a:r>
              <a:rPr lang="en" sz="1200">
                <a:solidFill>
                  <a:schemeClr val="dk1"/>
                </a:solidFill>
                <a:highlight>
                  <a:srgbClr val="242729"/>
                </a:highlight>
              </a:rPr>
              <a:t>HTTP status codes maintained by the W3C and the Internet Assigned Numbers Authority (IANA) in their Official Registry for the HTTP specification.</a:t>
            </a:r>
          </a:p>
          <a:p>
            <a:pPr lvl="0">
              <a:spcBef>
                <a:spcPts val="0"/>
              </a:spcBef>
              <a:buNone/>
            </a:pPr>
            <a:r>
              <a:rPr lang="en" sz="1200">
                <a:solidFill>
                  <a:schemeClr val="dk1"/>
                </a:solidFill>
                <a:highlight>
                  <a:srgbClr val="242729"/>
                </a:highlight>
              </a:rPr>
              <a:t>Http implements a wide variety of status codes which are grouped into five categories:</a:t>
            </a:r>
          </a:p>
          <a:p>
            <a:pPr lvl="0" rtl="0">
              <a:spcBef>
                <a:spcPts val="1800"/>
              </a:spcBef>
              <a:spcAft>
                <a:spcPts val="1800"/>
              </a:spcAft>
              <a:buNone/>
            </a:pPr>
            <a:r>
              <a:rPr lang="en" sz="1200">
                <a:solidFill>
                  <a:srgbClr val="FF9900"/>
                </a:solidFill>
                <a:highlight>
                  <a:srgbClr val="242729"/>
                </a:highlight>
              </a:rPr>
              <a:t>1XX Codes:Informational codes.</a:t>
            </a:r>
            <a:r>
              <a:rPr lang="en" sz="1200">
                <a:solidFill>
                  <a:schemeClr val="dk1"/>
                </a:solidFill>
                <a:highlight>
                  <a:srgbClr val="242729"/>
                </a:highlight>
              </a:rPr>
              <a:t> Rarely used in modern web apps.</a:t>
            </a:r>
          </a:p>
          <a:p>
            <a:pPr lvl="0" rtl="0">
              <a:spcBef>
                <a:spcPts val="1800"/>
              </a:spcBef>
              <a:spcAft>
                <a:spcPts val="1800"/>
              </a:spcAft>
              <a:buNone/>
            </a:pPr>
            <a:r>
              <a:rPr lang="en" sz="1200">
                <a:solidFill>
                  <a:srgbClr val="FF9900"/>
                </a:solidFill>
                <a:highlight>
                  <a:srgbClr val="242729"/>
                </a:highlight>
              </a:rPr>
              <a:t>2XX Codes:Success codes.</a:t>
            </a:r>
            <a:r>
              <a:rPr lang="en" sz="1200">
                <a:solidFill>
                  <a:schemeClr val="dk1"/>
                </a:solidFill>
                <a:highlight>
                  <a:srgbClr val="242729"/>
                </a:highlight>
              </a:rPr>
              <a:t> Tells the client that the request succeeded.</a:t>
            </a:r>
          </a:p>
          <a:p>
            <a:pPr lvl="0" rtl="0">
              <a:spcBef>
                <a:spcPts val="1800"/>
              </a:spcBef>
              <a:spcAft>
                <a:spcPts val="1800"/>
              </a:spcAft>
              <a:buNone/>
            </a:pPr>
            <a:r>
              <a:rPr lang="en" sz="1200">
                <a:solidFill>
                  <a:srgbClr val="FF9900"/>
                </a:solidFill>
                <a:highlight>
                  <a:srgbClr val="242729"/>
                </a:highlight>
              </a:rPr>
              <a:t>3XX Codes:Redirect codes.</a:t>
            </a:r>
            <a:r>
              <a:rPr lang="en" sz="1200">
                <a:solidFill>
                  <a:schemeClr val="dk1"/>
                </a:solidFill>
                <a:highlight>
                  <a:srgbClr val="242729"/>
                </a:highlight>
              </a:rPr>
              <a:t> Tells the client that they may need to redirect to another location.</a:t>
            </a:r>
          </a:p>
          <a:p>
            <a:pPr lvl="0" rtl="0">
              <a:spcBef>
                <a:spcPts val="1800"/>
              </a:spcBef>
              <a:spcAft>
                <a:spcPts val="1800"/>
              </a:spcAft>
              <a:buNone/>
            </a:pPr>
            <a:r>
              <a:rPr lang="en" sz="1200">
                <a:solidFill>
                  <a:srgbClr val="FF9900"/>
                </a:solidFill>
                <a:highlight>
                  <a:srgbClr val="242729"/>
                </a:highlight>
              </a:rPr>
              <a:t>4XX Codes:Client Error codes.</a:t>
            </a:r>
            <a:r>
              <a:rPr lang="en" sz="1200">
                <a:solidFill>
                  <a:schemeClr val="dk1"/>
                </a:solidFill>
                <a:highlight>
                  <a:srgbClr val="242729"/>
                </a:highlight>
              </a:rPr>
              <a:t> Tells the client that something was wrong with what it sent to the server.</a:t>
            </a:r>
          </a:p>
          <a:p>
            <a:pPr lvl="0" rtl="0">
              <a:spcBef>
                <a:spcPts val="1800"/>
              </a:spcBef>
              <a:spcAft>
                <a:spcPts val="1800"/>
              </a:spcAft>
              <a:buNone/>
            </a:pPr>
            <a:r>
              <a:rPr lang="en" sz="1200">
                <a:solidFill>
                  <a:srgbClr val="FF9900"/>
                </a:solidFill>
                <a:highlight>
                  <a:srgbClr val="242729"/>
                </a:highlight>
              </a:rPr>
              <a:t>5XX Codes: Server Error codes.</a:t>
            </a:r>
            <a:r>
              <a:rPr lang="en" sz="1200">
                <a:solidFill>
                  <a:schemeClr val="dk1"/>
                </a:solidFill>
                <a:highlight>
                  <a:srgbClr val="242729"/>
                </a:highlight>
              </a:rPr>
              <a:t> Tells the client that something went wrong on the server's side, so that the client may attempt the request again, possibly at a later time.</a:t>
            </a:r>
          </a:p>
          <a:p>
            <a:pPr lvl="0">
              <a:spcBef>
                <a:spcPts val="0"/>
              </a:spcBef>
              <a:buNone/>
            </a:pPr>
            <a:r>
              <a:t/>
            </a:r>
            <a:endParaRPr/>
          </a:p>
        </p:txBody>
      </p:sp>
      <p:sp>
        <p:nvSpPr>
          <p:cNvPr id="274" name="Shape 27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descr="statuscodes1.png" id="280" name="Shape 280"/>
          <p:cNvPicPr preferRelativeResize="0"/>
          <p:nvPr/>
        </p:nvPicPr>
        <p:blipFill rotWithShape="1">
          <a:blip r:embed="rId3">
            <a:alphaModFix/>
          </a:blip>
          <a:srcRect b="5935" l="0" r="0" t="0"/>
          <a:stretch/>
        </p:blipFill>
        <p:spPr>
          <a:xfrm>
            <a:off x="791300" y="94650"/>
            <a:ext cx="7375650" cy="480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281025" y="429675"/>
            <a:ext cx="8520600" cy="572700"/>
          </a:xfrm>
          <a:prstGeom prst="rect">
            <a:avLst/>
          </a:prstGeom>
        </p:spPr>
        <p:txBody>
          <a:bodyPr anchorCtr="0" anchor="t" bIns="91425" lIns="91425" rIns="91425" wrap="square" tIns="91425">
            <a:noAutofit/>
          </a:bodyPr>
          <a:lstStyle/>
          <a:p>
            <a:pPr lvl="0">
              <a:spcBef>
                <a:spcPts val="0"/>
              </a:spcBef>
              <a:buNone/>
            </a:pPr>
            <a:r>
              <a:rPr lang="en" sz="2400"/>
              <a:t>Routing</a:t>
            </a:r>
          </a:p>
        </p:txBody>
      </p:sp>
      <p:sp>
        <p:nvSpPr>
          <p:cNvPr id="286" name="Shape 286"/>
          <p:cNvSpPr txBox="1"/>
          <p:nvPr>
            <p:ph idx="1" type="body"/>
          </p:nvPr>
        </p:nvSpPr>
        <p:spPr>
          <a:xfrm>
            <a:off x="311700" y="1152475"/>
            <a:ext cx="7971300" cy="3416400"/>
          </a:xfrm>
          <a:prstGeom prst="rect">
            <a:avLst/>
          </a:prstGeom>
        </p:spPr>
        <p:txBody>
          <a:bodyPr anchorCtr="0" anchor="t" bIns="91425" lIns="91425" rIns="91425" wrap="square" tIns="91425">
            <a:noAutofit/>
          </a:bodyPr>
          <a:lstStyle/>
          <a:p>
            <a:pPr lvl="0">
              <a:spcBef>
                <a:spcPts val="0"/>
              </a:spcBef>
              <a:buNone/>
            </a:pPr>
            <a:r>
              <a:rPr lang="en" sz="1400">
                <a:solidFill>
                  <a:srgbClr val="FCFCFC"/>
                </a:solidFill>
              </a:rPr>
              <a:t>Web API supports two types of routing</a:t>
            </a:r>
            <a:br>
              <a:rPr lang="en" sz="1400">
                <a:solidFill>
                  <a:srgbClr val="FCFCFC"/>
                </a:solidFill>
              </a:rPr>
            </a:br>
            <a:r>
              <a:rPr lang="en" sz="1400">
                <a:solidFill>
                  <a:srgbClr val="FCFCFC"/>
                </a:solidFill>
              </a:rPr>
              <a:t>	1.  Convention based routing</a:t>
            </a:r>
            <a:br>
              <a:rPr lang="en" sz="1400">
                <a:solidFill>
                  <a:srgbClr val="FCFCFC"/>
                </a:solidFill>
              </a:rPr>
            </a:br>
            <a:r>
              <a:rPr lang="en" sz="1400">
                <a:solidFill>
                  <a:srgbClr val="FCFCFC"/>
                </a:solidFill>
              </a:rPr>
              <a:t>	2.   Attribute routing</a:t>
            </a:r>
            <a:br>
              <a:rPr lang="en" sz="1400"/>
            </a:br>
          </a:p>
        </p:txBody>
      </p:sp>
      <p:sp>
        <p:nvSpPr>
          <p:cNvPr id="287" name="Shape 2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t>Convention Routing</a:t>
            </a:r>
          </a:p>
        </p:txBody>
      </p:sp>
      <p:sp>
        <p:nvSpPr>
          <p:cNvPr id="293" name="Shape 29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294" name="Shape 294"/>
          <p:cNvPicPr preferRelativeResize="0"/>
          <p:nvPr/>
        </p:nvPicPr>
        <p:blipFill>
          <a:blip r:embed="rId3">
            <a:alphaModFix/>
          </a:blip>
          <a:stretch>
            <a:fillRect/>
          </a:stretch>
        </p:blipFill>
        <p:spPr>
          <a:xfrm>
            <a:off x="609600" y="1247975"/>
            <a:ext cx="7924800" cy="297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2400"/>
              <a:t>Attribute Routing</a:t>
            </a:r>
          </a:p>
        </p:txBody>
      </p:sp>
      <p:sp>
        <p:nvSpPr>
          <p:cNvPr id="300" name="Shape 30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01" name="Shape 301"/>
          <p:cNvPicPr preferRelativeResize="0"/>
          <p:nvPr/>
        </p:nvPicPr>
        <p:blipFill>
          <a:blip r:embed="rId3">
            <a:alphaModFix/>
          </a:blip>
          <a:stretch>
            <a:fillRect/>
          </a:stretch>
        </p:blipFill>
        <p:spPr>
          <a:xfrm>
            <a:off x="1215200" y="1767103"/>
            <a:ext cx="5305425" cy="202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1800"/>
              <a:t>Web Services</a:t>
            </a:r>
          </a:p>
        </p:txBody>
      </p:sp>
      <p:sp>
        <p:nvSpPr>
          <p:cNvPr id="119" name="Shape 119"/>
          <p:cNvSpPr txBox="1"/>
          <p:nvPr>
            <p:ph idx="1" type="body"/>
          </p:nvPr>
        </p:nvSpPr>
        <p:spPr>
          <a:xfrm>
            <a:off x="620475" y="1600600"/>
            <a:ext cx="6244200" cy="2417100"/>
          </a:xfrm>
          <a:prstGeom prst="rect">
            <a:avLst/>
          </a:prstGeom>
        </p:spPr>
        <p:txBody>
          <a:bodyPr anchorCtr="0" anchor="t" bIns="91425" lIns="91425" rIns="91425" wrap="square" tIns="91425">
            <a:noAutofit/>
          </a:bodyPr>
          <a:lstStyle/>
          <a:p>
            <a:pPr lvl="0" rtl="0">
              <a:spcBef>
                <a:spcPts val="0"/>
              </a:spcBef>
              <a:buClr>
                <a:schemeClr val="dk1"/>
              </a:buClr>
              <a:buSzPct val="78571"/>
              <a:buFont typeface="Arial"/>
              <a:buNone/>
            </a:pPr>
            <a:r>
              <a:rPr b="1" lang="en">
                <a:solidFill>
                  <a:srgbClr val="FFFFFF"/>
                </a:solidFill>
              </a:rPr>
              <a:t>Why Web Services?</a:t>
            </a:r>
          </a:p>
          <a:p>
            <a:pPr indent="-304800" lvl="0" marL="457200" rtl="0">
              <a:spcBef>
                <a:spcPts val="0"/>
              </a:spcBef>
              <a:spcAft>
                <a:spcPts val="0"/>
              </a:spcAft>
              <a:buClr>
                <a:srgbClr val="FFFFFF"/>
              </a:buClr>
              <a:buSzPct val="100000"/>
            </a:pPr>
            <a:r>
              <a:rPr b="1" lang="en" sz="1200">
                <a:solidFill>
                  <a:srgbClr val="FFFFFF"/>
                </a:solidFill>
              </a:rPr>
              <a:t>Exposing the existing function on to network</a:t>
            </a:r>
          </a:p>
          <a:p>
            <a:pPr indent="-304800" lvl="0" marL="457200" rtl="0">
              <a:spcBef>
                <a:spcPts val="0"/>
              </a:spcBef>
              <a:spcAft>
                <a:spcPts val="0"/>
              </a:spcAft>
              <a:buClr>
                <a:srgbClr val="FFFFFF"/>
              </a:buClr>
              <a:buSzPct val="100000"/>
            </a:pPr>
            <a:r>
              <a:rPr b="1" lang="en" sz="1200">
                <a:solidFill>
                  <a:srgbClr val="FFFFFF"/>
                </a:solidFill>
              </a:rPr>
              <a:t>Connecting Different Applications ie Interoperability:</a:t>
            </a:r>
          </a:p>
          <a:p>
            <a:pPr indent="-304800" lvl="0" marL="457200" rtl="0">
              <a:spcBef>
                <a:spcPts val="0"/>
              </a:spcBef>
              <a:spcAft>
                <a:spcPts val="0"/>
              </a:spcAft>
              <a:buClr>
                <a:srgbClr val="FFFFFF"/>
              </a:buClr>
              <a:buSzPct val="100000"/>
            </a:pPr>
            <a:r>
              <a:rPr b="1" lang="en" sz="1200">
                <a:solidFill>
                  <a:srgbClr val="FFFFFF"/>
                </a:solidFill>
              </a:rPr>
              <a:t>Standardized Protocol</a:t>
            </a:r>
          </a:p>
          <a:p>
            <a:pPr indent="-304800" lvl="0" marL="457200" rtl="0">
              <a:spcBef>
                <a:spcPts val="0"/>
              </a:spcBef>
              <a:buClr>
                <a:srgbClr val="FFFFFF"/>
              </a:buClr>
              <a:buSzPct val="100000"/>
            </a:pPr>
            <a:r>
              <a:rPr b="1" lang="en" sz="1200">
                <a:solidFill>
                  <a:srgbClr val="FFFFFF"/>
                </a:solidFill>
              </a:rPr>
              <a:t>Low Cost of communication</a:t>
            </a:r>
          </a:p>
          <a:p>
            <a:pPr lvl="0" rtl="0">
              <a:spcBef>
                <a:spcPts val="0"/>
              </a:spcBef>
              <a:buClr>
                <a:schemeClr val="dk1"/>
              </a:buClr>
              <a:buSzPct val="95652"/>
              <a:buFont typeface="Arial"/>
              <a:buNone/>
            </a:pPr>
            <a:r>
              <a:t/>
            </a:r>
            <a:endParaRPr b="1" sz="1150">
              <a:solidFill>
                <a:srgbClr val="242729"/>
              </a:solidFill>
              <a:highlight>
                <a:srgbClr val="FFFFFF"/>
              </a:highlight>
            </a:endParaRPr>
          </a:p>
          <a:p>
            <a:pPr lvl="0" rtl="0">
              <a:spcBef>
                <a:spcPts val="0"/>
              </a:spcBef>
              <a:buClr>
                <a:schemeClr val="dk1"/>
              </a:buClr>
              <a:buSzPct val="95652"/>
              <a:buFont typeface="Arial"/>
              <a:buNone/>
            </a:pPr>
            <a:r>
              <a:t/>
            </a:r>
            <a:endParaRPr b="1" sz="1150">
              <a:solidFill>
                <a:srgbClr val="242729"/>
              </a:solidFill>
              <a:highlight>
                <a:srgbClr val="FFFFFF"/>
              </a:highlight>
            </a:endParaRPr>
          </a:p>
          <a:p>
            <a:pPr lvl="0">
              <a:spcBef>
                <a:spcPts val="0"/>
              </a:spcBef>
              <a:buClr>
                <a:schemeClr val="dk1"/>
              </a:buClr>
              <a:buSzPct val="78571"/>
              <a:buFont typeface="Arial"/>
              <a:buNone/>
            </a:pPr>
            <a:r>
              <a:t/>
            </a:r>
            <a:endParaRPr/>
          </a:p>
        </p:txBody>
      </p:sp>
      <p:sp>
        <p:nvSpPr>
          <p:cNvPr id="120" name="Shape 1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07" name="Shape 307"/>
          <p:cNvPicPr preferRelativeResize="0"/>
          <p:nvPr/>
        </p:nvPicPr>
        <p:blipFill>
          <a:blip r:embed="rId3">
            <a:alphaModFix/>
          </a:blip>
          <a:stretch>
            <a:fillRect/>
          </a:stretch>
        </p:blipFill>
        <p:spPr>
          <a:xfrm>
            <a:off x="526063" y="513938"/>
            <a:ext cx="8239125" cy="4410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13" name="Shape 313"/>
          <p:cNvPicPr preferRelativeResize="0"/>
          <p:nvPr/>
        </p:nvPicPr>
        <p:blipFill>
          <a:blip r:embed="rId3">
            <a:alphaModFix/>
          </a:blip>
          <a:stretch>
            <a:fillRect/>
          </a:stretch>
        </p:blipFill>
        <p:spPr>
          <a:xfrm>
            <a:off x="502050" y="395475"/>
            <a:ext cx="8139900" cy="4352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19" name="Shape 319"/>
          <p:cNvPicPr preferRelativeResize="0"/>
          <p:nvPr/>
        </p:nvPicPr>
        <p:blipFill>
          <a:blip r:embed="rId3">
            <a:alphaModFix/>
          </a:blip>
          <a:stretch>
            <a:fillRect/>
          </a:stretch>
        </p:blipFill>
        <p:spPr>
          <a:xfrm>
            <a:off x="200225" y="623725"/>
            <a:ext cx="8839199" cy="39732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25" name="Shape 325"/>
          <p:cNvPicPr preferRelativeResize="0"/>
          <p:nvPr/>
        </p:nvPicPr>
        <p:blipFill>
          <a:blip r:embed="rId3">
            <a:alphaModFix/>
          </a:blip>
          <a:stretch>
            <a:fillRect/>
          </a:stretch>
        </p:blipFill>
        <p:spPr>
          <a:xfrm>
            <a:off x="152400" y="152400"/>
            <a:ext cx="8839201" cy="46233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  </a:t>
            </a:r>
          </a:p>
        </p:txBody>
      </p:sp>
      <p:sp>
        <p:nvSpPr>
          <p:cNvPr id="331" name="Shape 3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32" name="Shape 332"/>
          <p:cNvPicPr preferRelativeResize="0"/>
          <p:nvPr/>
        </p:nvPicPr>
        <p:blipFill>
          <a:blip r:embed="rId3">
            <a:alphaModFix/>
          </a:blip>
          <a:stretch>
            <a:fillRect/>
          </a:stretch>
        </p:blipFill>
        <p:spPr>
          <a:xfrm>
            <a:off x="3469075" y="196625"/>
            <a:ext cx="5334000" cy="3000375"/>
          </a:xfrm>
          <a:prstGeom prst="rect">
            <a:avLst/>
          </a:prstGeom>
          <a:noFill/>
          <a:ln>
            <a:noFill/>
          </a:ln>
        </p:spPr>
      </p:pic>
      <p:sp>
        <p:nvSpPr>
          <p:cNvPr id="333" name="Shape 333"/>
          <p:cNvSpPr txBox="1"/>
          <p:nvPr/>
        </p:nvSpPr>
        <p:spPr>
          <a:xfrm>
            <a:off x="642925" y="679475"/>
            <a:ext cx="1636500" cy="3214800"/>
          </a:xfrm>
          <a:prstGeom prst="rect">
            <a:avLst/>
          </a:prstGeom>
          <a:noFill/>
          <a:ln>
            <a:noFill/>
          </a:ln>
        </p:spPr>
        <p:txBody>
          <a:bodyPr anchorCtr="0" anchor="t" bIns="91425" lIns="91425" rIns="91425" wrap="square" tIns="91425">
            <a:noAutofit/>
          </a:bodyPr>
          <a:lstStyle/>
          <a:p>
            <a:pPr lvl="0">
              <a:lnSpc>
                <a:spcPct val="150000"/>
              </a:lnSpc>
              <a:spcBef>
                <a:spcPts val="0"/>
              </a:spcBef>
              <a:buNone/>
            </a:pPr>
            <a:r>
              <a:rPr lang="en" sz="3000">
                <a:solidFill>
                  <a:schemeClr val="dk1"/>
                </a:solidFill>
              </a:rPr>
              <a:t>C</a:t>
            </a:r>
            <a:r>
              <a:rPr lang="en">
                <a:solidFill>
                  <a:schemeClr val="dk1"/>
                </a:solidFill>
              </a:rPr>
              <a:t>ROSS</a:t>
            </a:r>
          </a:p>
          <a:p>
            <a:pPr lvl="0">
              <a:lnSpc>
                <a:spcPct val="150000"/>
              </a:lnSpc>
              <a:spcBef>
                <a:spcPts val="0"/>
              </a:spcBef>
              <a:buNone/>
            </a:pPr>
            <a:r>
              <a:rPr lang="en" sz="3000">
                <a:solidFill>
                  <a:schemeClr val="dk1"/>
                </a:solidFill>
              </a:rPr>
              <a:t>O</a:t>
            </a:r>
            <a:r>
              <a:rPr lang="en">
                <a:solidFill>
                  <a:schemeClr val="dk1"/>
                </a:solidFill>
              </a:rPr>
              <a:t>RIGIN</a:t>
            </a:r>
          </a:p>
          <a:p>
            <a:pPr lvl="0">
              <a:lnSpc>
                <a:spcPct val="150000"/>
              </a:lnSpc>
              <a:spcBef>
                <a:spcPts val="0"/>
              </a:spcBef>
              <a:buNone/>
            </a:pPr>
            <a:r>
              <a:rPr lang="en" sz="2400">
                <a:solidFill>
                  <a:schemeClr val="dk1"/>
                </a:solidFill>
              </a:rPr>
              <a:t>Resource</a:t>
            </a:r>
          </a:p>
          <a:p>
            <a:pPr lvl="0">
              <a:lnSpc>
                <a:spcPct val="150000"/>
              </a:lnSpc>
              <a:spcBef>
                <a:spcPts val="0"/>
              </a:spcBef>
              <a:buNone/>
            </a:pPr>
            <a:r>
              <a:rPr lang="en" sz="2400">
                <a:solidFill>
                  <a:schemeClr val="dk1"/>
                </a:solidFill>
              </a:rPr>
              <a:t>S</a:t>
            </a:r>
            <a:r>
              <a:rPr lang="en">
                <a:solidFill>
                  <a:schemeClr val="dk1"/>
                </a:solidFill>
              </a:rPr>
              <a:t>HARING</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a:spcBef>
                <a:spcPts val="0"/>
              </a:spcBef>
              <a:buNone/>
            </a:pPr>
            <a:r>
              <a:rPr lang="en"/>
              <a:t>Problem without CORS</a:t>
            </a:r>
          </a:p>
        </p:txBody>
      </p:sp>
      <p:sp>
        <p:nvSpPr>
          <p:cNvPr id="339" name="Shape 339"/>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345" name="Shape 345"/>
          <p:cNvSpPr txBox="1"/>
          <p:nvPr/>
        </p:nvSpPr>
        <p:spPr>
          <a:xfrm>
            <a:off x="957100" y="890325"/>
            <a:ext cx="7306200" cy="3000000"/>
          </a:xfrm>
          <a:prstGeom prst="rect">
            <a:avLst/>
          </a:prstGeom>
          <a:noFill/>
          <a:ln>
            <a:noFill/>
          </a:ln>
        </p:spPr>
        <p:txBody>
          <a:bodyPr anchorCtr="0" anchor="ctr" bIns="91425" lIns="91425" rIns="91425" wrap="square" tIns="91425">
            <a:noAutofit/>
          </a:bodyPr>
          <a:lstStyle/>
          <a:p>
            <a:pPr lvl="0" rtl="0" algn="ctr">
              <a:spcBef>
                <a:spcPts val="0"/>
              </a:spcBef>
              <a:buNone/>
            </a:pPr>
            <a:r>
              <a:rPr lang="en" sz="1800">
                <a:solidFill>
                  <a:schemeClr val="dk1"/>
                </a:solidFill>
                <a:highlight>
                  <a:srgbClr val="222222"/>
                </a:highlight>
              </a:rPr>
              <a:t>When an Web API is hosted in one domain and the other application (different domain) tries to access the Web API for consuming data.</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descr="CORSsample1.png" id="351" name="Shape 351"/>
          <p:cNvPicPr preferRelativeResize="0"/>
          <p:nvPr/>
        </p:nvPicPr>
        <p:blipFill>
          <a:blip r:embed="rId3">
            <a:alphaModFix/>
          </a:blip>
          <a:stretch>
            <a:fillRect/>
          </a:stretch>
        </p:blipFill>
        <p:spPr>
          <a:xfrm>
            <a:off x="1019175" y="814388"/>
            <a:ext cx="7410450" cy="3514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descr="CORS-Error2.png" id="357" name="Shape 357"/>
          <p:cNvPicPr preferRelativeResize="0"/>
          <p:nvPr/>
        </p:nvPicPr>
        <p:blipFill>
          <a:blip r:embed="rId3">
            <a:alphaModFix/>
          </a:blip>
          <a:stretch>
            <a:fillRect/>
          </a:stretch>
        </p:blipFill>
        <p:spPr>
          <a:xfrm>
            <a:off x="1092800" y="1165675"/>
            <a:ext cx="6972150" cy="2668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a:spcBef>
                <a:spcPts val="0"/>
              </a:spcBef>
              <a:buNone/>
            </a:pPr>
            <a:r>
              <a:rPr lang="en"/>
              <a:t>Why ?</a:t>
            </a:r>
          </a:p>
        </p:txBody>
      </p:sp>
      <p:sp>
        <p:nvSpPr>
          <p:cNvPr id="363" name="Shape 363"/>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64" name="Shape 364"/>
          <p:cNvPicPr preferRelativeResize="0"/>
          <p:nvPr/>
        </p:nvPicPr>
        <p:blipFill>
          <a:blip r:embed="rId3">
            <a:alphaModFix/>
          </a:blip>
          <a:stretch>
            <a:fillRect/>
          </a:stretch>
        </p:blipFill>
        <p:spPr>
          <a:xfrm>
            <a:off x="3238700" y="1650150"/>
            <a:ext cx="2666600" cy="167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idx="4294967295" type="ctrTitle"/>
          </p:nvPr>
        </p:nvSpPr>
        <p:spPr>
          <a:xfrm>
            <a:off x="1275150" y="2648225"/>
            <a:ext cx="6593700" cy="746700"/>
          </a:xfrm>
          <a:prstGeom prst="rect">
            <a:avLst/>
          </a:prstGeom>
        </p:spPr>
        <p:txBody>
          <a:bodyPr anchorCtr="0" anchor="t" bIns="91425" lIns="91425" rIns="91425" wrap="square" tIns="91425">
            <a:noAutofit/>
          </a:bodyPr>
          <a:lstStyle/>
          <a:p>
            <a:pPr lvl="0">
              <a:spcBef>
                <a:spcPts val="0"/>
              </a:spcBef>
              <a:buNone/>
            </a:pPr>
            <a:r>
              <a:rPr lang="en" sz="4800">
                <a:solidFill>
                  <a:srgbClr val="9E7C59"/>
                </a:solidFill>
              </a:rPr>
              <a:t>SOAP</a:t>
            </a:r>
            <a:r>
              <a:rPr lang="en" sz="4800">
                <a:solidFill>
                  <a:srgbClr val="9E7C59"/>
                </a:solidFill>
              </a:rPr>
              <a:t>!</a:t>
            </a:r>
          </a:p>
        </p:txBody>
      </p:sp>
      <p:pic>
        <p:nvPicPr>
          <p:cNvPr id="126" name="Shape 126"/>
          <p:cNvPicPr preferRelativeResize="0"/>
          <p:nvPr/>
        </p:nvPicPr>
        <p:blipFill rotWithShape="1">
          <a:blip r:embed="rId3">
            <a:alphaModFix/>
          </a:blip>
          <a:srcRect b="1876" l="0" r="0" t="1876"/>
          <a:stretch/>
        </p:blipFill>
        <p:spPr>
          <a:xfrm>
            <a:off x="3559325" y="376975"/>
            <a:ext cx="2025600" cy="2025600"/>
          </a:xfrm>
          <a:prstGeom prst="diamond">
            <a:avLst/>
          </a:prstGeom>
          <a:noFill/>
          <a:ln cap="flat" cmpd="sng" w="114300">
            <a:solidFill>
              <a:srgbClr val="FFFFFF"/>
            </a:solidFill>
            <a:prstDash val="solid"/>
            <a:miter lim="8000"/>
            <a:headEnd len="med" w="med" type="none"/>
            <a:tailEnd len="med" w="med" type="none"/>
          </a:ln>
        </p:spPr>
      </p:pic>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idx="1" type="body"/>
          </p:nvPr>
        </p:nvSpPr>
        <p:spPr>
          <a:xfrm>
            <a:off x="311700" y="197275"/>
            <a:ext cx="8520600" cy="43716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400">
                <a:solidFill>
                  <a:schemeClr val="dk1"/>
                </a:solidFill>
                <a:highlight>
                  <a:srgbClr val="222222"/>
                </a:highlight>
              </a:rPr>
              <a:t>Browsers restrict cross origin HTTP request.</a:t>
            </a:r>
          </a:p>
          <a:p>
            <a:pPr lvl="0" rtl="0">
              <a:lnSpc>
                <a:spcPct val="100000"/>
              </a:lnSpc>
              <a:spcBef>
                <a:spcPts val="0"/>
              </a:spcBef>
              <a:spcAft>
                <a:spcPts val="0"/>
              </a:spcAft>
              <a:buNone/>
            </a:pPr>
            <a:r>
              <a:rPr lang="en" sz="1400">
                <a:solidFill>
                  <a:schemeClr val="dk1"/>
                </a:solidFill>
                <a:highlight>
                  <a:srgbClr val="222222"/>
                </a:highlight>
              </a:rPr>
              <a:t>It has restriction of same origin policy</a:t>
            </a:r>
          </a:p>
          <a:p>
            <a:pPr lvl="0">
              <a:spcBef>
                <a:spcPts val="0"/>
              </a:spcBef>
              <a:buNone/>
            </a:pPr>
            <a:r>
              <a:t/>
            </a:r>
            <a:endParaRPr/>
          </a:p>
          <a:p>
            <a:pPr lvl="0" rtl="0">
              <a:lnSpc>
                <a:spcPct val="100000"/>
              </a:lnSpc>
              <a:spcBef>
                <a:spcPts val="0"/>
              </a:spcBef>
              <a:spcAft>
                <a:spcPts val="0"/>
              </a:spcAft>
              <a:buNone/>
            </a:pPr>
            <a:r>
              <a:rPr lang="en" sz="2400">
                <a:solidFill>
                  <a:srgbClr val="FF0000"/>
                </a:solidFill>
              </a:rPr>
              <a:t>Same Origin Policy: </a:t>
            </a:r>
          </a:p>
          <a:p>
            <a:pPr lvl="0" rtl="0">
              <a:lnSpc>
                <a:spcPct val="100000"/>
              </a:lnSpc>
              <a:spcBef>
                <a:spcPts val="0"/>
              </a:spcBef>
              <a:spcAft>
                <a:spcPts val="0"/>
              </a:spcAft>
              <a:buNone/>
            </a:pPr>
            <a:r>
              <a:rPr lang="en" sz="1400">
                <a:solidFill>
                  <a:schemeClr val="dk1"/>
                </a:solidFill>
                <a:highlight>
                  <a:srgbClr val="222222"/>
                </a:highlight>
              </a:rPr>
              <a:t>Browser only allow request from same domain.</a:t>
            </a:r>
          </a:p>
        </p:txBody>
      </p:sp>
      <p:sp>
        <p:nvSpPr>
          <p:cNvPr id="370" name="Shape 37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147475" y="485425"/>
            <a:ext cx="8520600" cy="572700"/>
          </a:xfrm>
          <a:prstGeom prst="rect">
            <a:avLst/>
          </a:prstGeom>
        </p:spPr>
        <p:txBody>
          <a:bodyPr anchorCtr="0" anchor="t" bIns="91425" lIns="91425" rIns="91425" wrap="square" tIns="91425">
            <a:noAutofit/>
          </a:bodyPr>
          <a:lstStyle/>
          <a:p>
            <a:pPr lvl="0">
              <a:spcBef>
                <a:spcPts val="0"/>
              </a:spcBef>
              <a:buNone/>
            </a:pPr>
            <a:r>
              <a:rPr lang="en" sz="1800"/>
              <a:t>Examples:</a:t>
            </a:r>
          </a:p>
        </p:txBody>
      </p:sp>
      <p:sp>
        <p:nvSpPr>
          <p:cNvPr id="376" name="Shape 376"/>
          <p:cNvSpPr txBox="1"/>
          <p:nvPr>
            <p:ph idx="1" type="body"/>
          </p:nvPr>
        </p:nvSpPr>
        <p:spPr>
          <a:xfrm>
            <a:off x="387900" y="1152475"/>
            <a:ext cx="85206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a:solidFill>
                  <a:srgbClr val="FF0000"/>
                </a:solidFill>
              </a:rPr>
              <a:t>Same origin :</a:t>
            </a:r>
            <a:r>
              <a:rPr lang="en">
                <a:solidFill>
                  <a:srgbClr val="595959"/>
                </a:solidFill>
              </a:rPr>
              <a:t> </a:t>
            </a:r>
            <a:r>
              <a:rPr lang="en" sz="2800">
                <a:solidFill>
                  <a:srgbClr val="595959"/>
                </a:solidFill>
              </a:rPr>
              <a:t> </a:t>
            </a:r>
            <a:r>
              <a:rPr lang="en" sz="1200" u="sng">
                <a:solidFill>
                  <a:schemeClr val="hlink"/>
                </a:solidFill>
                <a:hlinkClick r:id="rId3"/>
              </a:rPr>
              <a:t>http://example.com/f1.html</a:t>
            </a:r>
          </a:p>
          <a:p>
            <a:pPr indent="0" lvl="0" marL="1371600" rtl="0">
              <a:lnSpc>
                <a:spcPct val="100000"/>
              </a:lnSpc>
              <a:spcBef>
                <a:spcPts val="0"/>
              </a:spcBef>
              <a:spcAft>
                <a:spcPts val="0"/>
              </a:spcAft>
              <a:buNone/>
            </a:pPr>
            <a:r>
              <a:rPr lang="en" sz="1200">
                <a:solidFill>
                  <a:schemeClr val="dk1"/>
                </a:solidFill>
              </a:rPr>
              <a:t>   </a:t>
            </a:r>
            <a:r>
              <a:rPr lang="en" sz="1200" u="sng">
                <a:solidFill>
                  <a:schemeClr val="hlink"/>
                </a:solidFill>
                <a:hlinkClick r:id="rId4"/>
              </a:rPr>
              <a:t>http://example.com/f2.html</a:t>
            </a:r>
          </a:p>
          <a:p>
            <a:pPr indent="0" lvl="0" marL="1371600" rtl="0">
              <a:lnSpc>
                <a:spcPct val="100000"/>
              </a:lnSpc>
              <a:spcBef>
                <a:spcPts val="0"/>
              </a:spcBef>
              <a:spcAft>
                <a:spcPts val="0"/>
              </a:spcAft>
              <a:buNone/>
            </a:pPr>
            <a:r>
              <a:t/>
            </a:r>
            <a:endParaRPr sz="1200">
              <a:solidFill>
                <a:schemeClr val="dk1"/>
              </a:solidFill>
            </a:endParaRPr>
          </a:p>
          <a:p>
            <a:pPr lvl="0" rtl="0">
              <a:lnSpc>
                <a:spcPct val="100000"/>
              </a:lnSpc>
              <a:spcBef>
                <a:spcPts val="0"/>
              </a:spcBef>
              <a:spcAft>
                <a:spcPts val="0"/>
              </a:spcAft>
              <a:buNone/>
            </a:pPr>
            <a:r>
              <a:rPr lang="en">
                <a:solidFill>
                  <a:srgbClr val="FF0000"/>
                </a:solidFill>
              </a:rPr>
              <a:t>Different Origin:</a:t>
            </a:r>
            <a:r>
              <a:rPr lang="en">
                <a:solidFill>
                  <a:srgbClr val="595959"/>
                </a:solidFill>
              </a:rPr>
              <a:t> </a:t>
            </a:r>
            <a:r>
              <a:rPr lang="en" sz="2800">
                <a:solidFill>
                  <a:srgbClr val="595959"/>
                </a:solidFill>
              </a:rPr>
              <a:t> </a:t>
            </a:r>
            <a:r>
              <a:rPr lang="en" sz="1200" u="sng">
                <a:solidFill>
                  <a:schemeClr val="dk1"/>
                </a:solidFill>
                <a:hlinkClick r:id="rId5"/>
              </a:rPr>
              <a:t>http://example.net</a:t>
            </a:r>
            <a:r>
              <a:rPr lang="en" sz="1200">
                <a:solidFill>
                  <a:srgbClr val="595959"/>
                </a:solidFill>
              </a:rPr>
              <a:t> </a:t>
            </a:r>
            <a:r>
              <a:rPr lang="en" sz="1200">
                <a:solidFill>
                  <a:schemeClr val="dk1"/>
                </a:solidFill>
              </a:rPr>
              <a:t>(Different Domain)</a:t>
            </a:r>
          </a:p>
          <a:p>
            <a:pPr lvl="0" rtl="0">
              <a:lnSpc>
                <a:spcPct val="100000"/>
              </a:lnSpc>
              <a:spcBef>
                <a:spcPts val="0"/>
              </a:spcBef>
              <a:spcAft>
                <a:spcPts val="0"/>
              </a:spcAft>
              <a:buNone/>
            </a:pPr>
            <a:r>
              <a:rPr lang="en">
                <a:solidFill>
                  <a:srgbClr val="FF0000"/>
                </a:solidFill>
              </a:rPr>
              <a:t>Different subdomain: </a:t>
            </a:r>
            <a:r>
              <a:rPr lang="en" sz="1200" u="sng">
                <a:solidFill>
                  <a:schemeClr val="dk1"/>
                </a:solidFill>
                <a:highlight>
                  <a:srgbClr val="333333"/>
                </a:highlight>
                <a:hlinkClick r:id="rId6"/>
              </a:rPr>
              <a:t>http://www.example.com/f1.html</a:t>
            </a:r>
          </a:p>
          <a:p>
            <a:pPr lvl="0" rtl="0">
              <a:lnSpc>
                <a:spcPct val="100000"/>
              </a:lnSpc>
              <a:spcBef>
                <a:spcPts val="0"/>
              </a:spcBef>
              <a:spcAft>
                <a:spcPts val="0"/>
              </a:spcAft>
              <a:buNone/>
            </a:pPr>
            <a:r>
              <a:rPr lang="en">
                <a:solidFill>
                  <a:srgbClr val="FF0000"/>
                </a:solidFill>
              </a:rPr>
              <a:t>Different Scheme:</a:t>
            </a:r>
            <a:r>
              <a:rPr lang="en">
                <a:solidFill>
                  <a:schemeClr val="dk1"/>
                </a:solidFill>
              </a:rPr>
              <a:t> </a:t>
            </a:r>
            <a:r>
              <a:rPr lang="en" sz="1200" u="sng">
                <a:solidFill>
                  <a:schemeClr val="dk1"/>
                </a:solidFill>
                <a:highlight>
                  <a:srgbClr val="333333"/>
                </a:highlight>
                <a:hlinkClick r:id="rId7"/>
              </a:rPr>
              <a:t>https://example.com/f1.html</a:t>
            </a:r>
          </a:p>
          <a:p>
            <a:pPr lvl="0" rtl="0">
              <a:lnSpc>
                <a:spcPct val="100000"/>
              </a:lnSpc>
              <a:spcBef>
                <a:spcPts val="0"/>
              </a:spcBef>
              <a:spcAft>
                <a:spcPts val="0"/>
              </a:spcAft>
              <a:buNone/>
            </a:pPr>
            <a:r>
              <a:rPr lang="en">
                <a:solidFill>
                  <a:srgbClr val="FF0000"/>
                </a:solidFill>
              </a:rPr>
              <a:t>Different port:</a:t>
            </a:r>
            <a:r>
              <a:rPr lang="en">
                <a:solidFill>
                  <a:schemeClr val="dk1"/>
                </a:solidFill>
              </a:rPr>
              <a:t> </a:t>
            </a:r>
            <a:r>
              <a:rPr lang="en" sz="1200">
                <a:solidFill>
                  <a:schemeClr val="dk1"/>
                </a:solidFill>
                <a:hlinkClick r:id="rId8"/>
              </a:rPr>
              <a:t>http://example.com:2000/f1.html</a:t>
            </a:r>
          </a:p>
        </p:txBody>
      </p:sp>
      <p:sp>
        <p:nvSpPr>
          <p:cNvPr id="377" name="Shape 37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383" name="Shape 383"/>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384" name="Shape 384"/>
          <p:cNvPicPr preferRelativeResize="0"/>
          <p:nvPr/>
        </p:nvPicPr>
        <p:blipFill>
          <a:blip r:embed="rId3">
            <a:alphaModFix/>
          </a:blip>
          <a:stretch>
            <a:fillRect/>
          </a:stretch>
        </p:blipFill>
        <p:spPr>
          <a:xfrm>
            <a:off x="3500438" y="1500188"/>
            <a:ext cx="2143125" cy="2143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1497750"/>
            <a:ext cx="8520600" cy="2484000"/>
          </a:xfrm>
          <a:prstGeom prst="rect">
            <a:avLst/>
          </a:prstGeom>
        </p:spPr>
        <p:txBody>
          <a:bodyPr anchorCtr="0" anchor="t" bIns="91425" lIns="91425" rIns="91425" wrap="square" tIns="91425">
            <a:noAutofit/>
          </a:bodyPr>
          <a:lstStyle/>
          <a:p>
            <a:pPr indent="-406400" lvl="0" marL="457200" rtl="0">
              <a:spcBef>
                <a:spcPts val="0"/>
              </a:spcBef>
              <a:spcAft>
                <a:spcPts val="0"/>
              </a:spcAft>
              <a:buSzPct val="100000"/>
              <a:buAutoNum type="arabicPeriod"/>
            </a:pPr>
            <a:r>
              <a:rPr lang="en"/>
              <a:t>Using JSONP</a:t>
            </a:r>
          </a:p>
          <a:p>
            <a:pPr indent="-406400" lvl="0" marL="457200" rtl="0">
              <a:spcBef>
                <a:spcPts val="0"/>
              </a:spcBef>
              <a:buSzPct val="100000"/>
              <a:buAutoNum type="arabicPeriod"/>
            </a:pPr>
            <a:r>
              <a:rPr lang="en"/>
              <a:t>Using Microsoft.AspNet.WebAPI.CORS</a:t>
            </a:r>
          </a:p>
          <a:p>
            <a:pPr lvl="0">
              <a:spcBef>
                <a:spcPts val="0"/>
              </a:spcBef>
              <a:buNone/>
            </a:pPr>
            <a:r>
              <a:t/>
            </a:r>
            <a:endParaRPr/>
          </a:p>
        </p:txBody>
      </p:sp>
      <p:sp>
        <p:nvSpPr>
          <p:cNvPr id="390" name="Shape 3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902900" y="742300"/>
            <a:ext cx="3291600" cy="607200"/>
          </a:xfrm>
          <a:prstGeom prst="rect">
            <a:avLst/>
          </a:prstGeom>
        </p:spPr>
        <p:txBody>
          <a:bodyPr anchorCtr="0" anchor="t" bIns="91425" lIns="91425" rIns="91425" wrap="square" tIns="91425">
            <a:noAutofit/>
          </a:bodyPr>
          <a:lstStyle/>
          <a:p>
            <a:pPr lvl="0">
              <a:spcBef>
                <a:spcPts val="0"/>
              </a:spcBef>
              <a:buNone/>
            </a:pPr>
            <a:r>
              <a:rPr lang="en">
                <a:solidFill>
                  <a:srgbClr val="E69138"/>
                </a:solidFill>
              </a:rPr>
              <a:t>JSONP</a:t>
            </a:r>
          </a:p>
        </p:txBody>
      </p:sp>
      <p:sp>
        <p:nvSpPr>
          <p:cNvPr id="396" name="Shape 396"/>
          <p:cNvSpPr txBox="1"/>
          <p:nvPr>
            <p:ph idx="1" type="body"/>
          </p:nvPr>
        </p:nvSpPr>
        <p:spPr>
          <a:xfrm>
            <a:off x="902900" y="1598730"/>
            <a:ext cx="3291600" cy="2638500"/>
          </a:xfrm>
          <a:prstGeom prst="rect">
            <a:avLst/>
          </a:prstGeom>
        </p:spPr>
        <p:txBody>
          <a:bodyPr anchorCtr="0" anchor="t" bIns="91425" lIns="91425" rIns="91425" wrap="square" tIns="91425">
            <a:noAutofit/>
          </a:bodyPr>
          <a:lstStyle/>
          <a:p>
            <a:pPr lvl="0">
              <a:spcBef>
                <a:spcPts val="0"/>
              </a:spcBef>
              <a:buNone/>
            </a:pPr>
            <a:r>
              <a:rPr lang="en">
                <a:solidFill>
                  <a:srgbClr val="473D37"/>
                </a:solidFill>
              </a:rPr>
              <a:t>It stands for JSON with Padding.</a:t>
            </a:r>
          </a:p>
          <a:p>
            <a:pPr lvl="0">
              <a:spcBef>
                <a:spcPts val="0"/>
              </a:spcBef>
              <a:buNone/>
            </a:pPr>
            <a:r>
              <a:rPr lang="en">
                <a:solidFill>
                  <a:srgbClr val="473D37"/>
                </a:solidFill>
              </a:rPr>
              <a:t>All it does is wraps the data in a function </a:t>
            </a:r>
          </a:p>
        </p:txBody>
      </p:sp>
      <p:sp>
        <p:nvSpPr>
          <p:cNvPr id="397" name="Shape 39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398" name="Shape 398"/>
          <p:cNvSpPr/>
          <p:nvPr/>
        </p:nvSpPr>
        <p:spPr>
          <a:xfrm>
            <a:off x="5825750" y="650250"/>
            <a:ext cx="2395800" cy="1483500"/>
          </a:xfrm>
          <a:prstGeom prst="rect">
            <a:avLst/>
          </a:prstGeom>
          <a:solidFill>
            <a:srgbClr val="EEEEEE"/>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solidFill>
                  <a:srgbClr val="FF0000"/>
                </a:solidFill>
              </a:rPr>
              <a:t>JSON</a:t>
            </a:r>
          </a:p>
          <a:p>
            <a:pPr lvl="0" rtl="0">
              <a:spcBef>
                <a:spcPts val="0"/>
              </a:spcBef>
              <a:buNone/>
            </a:pPr>
            <a:r>
              <a:rPr lang="en"/>
              <a:t>{</a:t>
            </a:r>
          </a:p>
          <a:p>
            <a:pPr indent="457200" lvl="0" rtl="0">
              <a:spcBef>
                <a:spcPts val="0"/>
              </a:spcBef>
              <a:buNone/>
            </a:pPr>
            <a:r>
              <a:rPr lang="en"/>
              <a:t>“FirstName”:”Mark”,</a:t>
            </a:r>
          </a:p>
          <a:p>
            <a:pPr indent="457200" lvl="0" rtl="0">
              <a:spcBef>
                <a:spcPts val="0"/>
              </a:spcBef>
              <a:buNone/>
            </a:pPr>
            <a:r>
              <a:rPr lang="en"/>
              <a:t>“LastName”:”Hasting”,</a:t>
            </a:r>
          </a:p>
          <a:p>
            <a:pPr lvl="0" rtl="0">
              <a:spcBef>
                <a:spcPts val="0"/>
              </a:spcBef>
              <a:buNone/>
            </a:pPr>
            <a:r>
              <a:rPr lang="en"/>
              <a:t>“Gender”:”Female”</a:t>
            </a:r>
          </a:p>
          <a:p>
            <a:pPr lvl="0" rtl="0">
              <a:spcBef>
                <a:spcPts val="0"/>
              </a:spcBef>
              <a:buNone/>
            </a:pPr>
            <a:r>
              <a:rPr lang="en"/>
              <a:t>}</a:t>
            </a:r>
          </a:p>
        </p:txBody>
      </p:sp>
      <p:sp>
        <p:nvSpPr>
          <p:cNvPr id="399" name="Shape 399"/>
          <p:cNvSpPr/>
          <p:nvPr/>
        </p:nvSpPr>
        <p:spPr>
          <a:xfrm>
            <a:off x="5825750" y="2403400"/>
            <a:ext cx="2439300" cy="1972800"/>
          </a:xfrm>
          <a:prstGeom prst="rect">
            <a:avLst/>
          </a:prstGeom>
          <a:solidFill>
            <a:srgbClr val="EEEEEE"/>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a:p>
            <a:pPr indent="457200" lvl="0" rtl="0">
              <a:spcBef>
                <a:spcPts val="0"/>
              </a:spcBef>
              <a:buNone/>
            </a:pPr>
            <a:r>
              <a:rPr lang="en"/>
              <a:t>	</a:t>
            </a:r>
          </a:p>
          <a:p>
            <a:pPr lvl="0" rtl="0">
              <a:spcBef>
                <a:spcPts val="0"/>
              </a:spcBef>
              <a:buNone/>
            </a:pPr>
            <a:r>
              <a:t/>
            </a:r>
            <a:endParaRPr>
              <a:solidFill>
                <a:srgbClr val="000000"/>
              </a:solidFill>
            </a:endParaRPr>
          </a:p>
          <a:p>
            <a:pPr lvl="0" rtl="0">
              <a:spcBef>
                <a:spcPts val="0"/>
              </a:spcBef>
              <a:buNone/>
            </a:pPr>
            <a:r>
              <a:t/>
            </a:r>
            <a:endParaRPr>
              <a:solidFill>
                <a:srgbClr val="000000"/>
              </a:solidFill>
            </a:endParaRPr>
          </a:p>
          <a:p>
            <a:pPr lvl="0" rtl="0">
              <a:spcBef>
                <a:spcPts val="0"/>
              </a:spcBef>
              <a:buNone/>
            </a:pPr>
            <a:br>
              <a:rPr lang="en">
                <a:solidFill>
                  <a:srgbClr val="000000"/>
                </a:solidFill>
              </a:rPr>
            </a:br>
            <a:r>
              <a:rPr lang="en">
                <a:solidFill>
                  <a:srgbClr val="FF0000"/>
                </a:solidFill>
              </a:rPr>
              <a:t>JSONP</a:t>
            </a:r>
          </a:p>
          <a:p>
            <a:pPr lvl="0" rtl="0">
              <a:spcBef>
                <a:spcPts val="0"/>
              </a:spcBef>
              <a:buNone/>
            </a:pPr>
            <a:r>
              <a:t/>
            </a:r>
            <a:endParaRPr>
              <a:solidFill>
                <a:srgbClr val="000000"/>
              </a:solidFill>
            </a:endParaRPr>
          </a:p>
          <a:p>
            <a:pPr indent="0" lvl="0" marL="0" rtl="0">
              <a:spcBef>
                <a:spcPts val="0"/>
              </a:spcBef>
              <a:buNone/>
            </a:pPr>
            <a:r>
              <a:rPr lang="en">
                <a:solidFill>
                  <a:srgbClr val="000000"/>
                </a:solidFill>
              </a:rPr>
              <a:t>Callbackfunction({</a:t>
            </a:r>
          </a:p>
          <a:p>
            <a:pPr indent="387350" lvl="0" rtl="0">
              <a:spcBef>
                <a:spcPts val="0"/>
              </a:spcBef>
              <a:buClr>
                <a:srgbClr val="000000"/>
              </a:buClr>
              <a:buSzPct val="78571"/>
              <a:buFont typeface="Arial"/>
              <a:buNone/>
            </a:pPr>
            <a:r>
              <a:rPr lang="en"/>
              <a:t>“</a:t>
            </a:r>
            <a:r>
              <a:rPr lang="en">
                <a:solidFill>
                  <a:srgbClr val="000000"/>
                </a:solidFill>
              </a:rPr>
              <a:t>FirstName”:”Mark”,</a:t>
            </a:r>
          </a:p>
          <a:p>
            <a:pPr indent="387350" lvl="0" rtl="0">
              <a:spcBef>
                <a:spcPts val="0"/>
              </a:spcBef>
              <a:buClr>
                <a:srgbClr val="000000"/>
              </a:buClr>
              <a:buSzPct val="78571"/>
              <a:buFont typeface="Arial"/>
              <a:buNone/>
            </a:pPr>
            <a:r>
              <a:rPr lang="en">
                <a:solidFill>
                  <a:srgbClr val="000000"/>
                </a:solidFill>
              </a:rPr>
              <a:t>“LastName”:”Hastings”</a:t>
            </a:r>
          </a:p>
          <a:p>
            <a:pPr indent="387350" lvl="0" rtl="0">
              <a:spcBef>
                <a:spcPts val="0"/>
              </a:spcBef>
              <a:buClr>
                <a:srgbClr val="000000"/>
              </a:buClr>
              <a:buSzPct val="78571"/>
              <a:buFont typeface="Arial"/>
              <a:buNone/>
            </a:pPr>
            <a:r>
              <a:rPr lang="en">
                <a:solidFill>
                  <a:srgbClr val="000000"/>
                </a:solidFill>
              </a:rPr>
              <a:t>“Gender”:”Female”</a:t>
            </a:r>
          </a:p>
          <a:p>
            <a:pPr lvl="0" rtl="0">
              <a:spcBef>
                <a:spcPts val="0"/>
              </a:spcBef>
              <a:buNone/>
            </a:pPr>
            <a:r>
              <a:rPr lang="en"/>
              <a:t>})</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Disadvantages using JSONP</a:t>
            </a:r>
          </a:p>
        </p:txBody>
      </p:sp>
      <p:sp>
        <p:nvSpPr>
          <p:cNvPr id="405" name="Shape 405"/>
          <p:cNvSpPr txBox="1"/>
          <p:nvPr>
            <p:ph idx="1" type="body"/>
          </p:nvPr>
        </p:nvSpPr>
        <p:spPr>
          <a:xfrm>
            <a:off x="245925" y="1174400"/>
            <a:ext cx="85206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chemeClr val="dk1"/>
              </a:buClr>
              <a:buSzPct val="100000"/>
            </a:pPr>
            <a:r>
              <a:rPr lang="en" sz="1400">
                <a:solidFill>
                  <a:schemeClr val="dk1"/>
                </a:solidFill>
                <a:highlight>
                  <a:srgbClr val="222222"/>
                </a:highlight>
              </a:rPr>
              <a:t>Incompatible in old browser</a:t>
            </a:r>
          </a:p>
          <a:p>
            <a:pPr indent="-317500" lvl="0" marL="457200" rtl="0">
              <a:spcBef>
                <a:spcPts val="0"/>
              </a:spcBef>
              <a:spcAft>
                <a:spcPts val="0"/>
              </a:spcAft>
              <a:buClr>
                <a:schemeClr val="dk1"/>
              </a:buClr>
              <a:buSzPct val="100000"/>
            </a:pPr>
            <a:r>
              <a:rPr lang="en" sz="1400">
                <a:solidFill>
                  <a:schemeClr val="dk1"/>
                </a:solidFill>
                <a:highlight>
                  <a:srgbClr val="222222"/>
                </a:highlight>
              </a:rPr>
              <a:t>Security issue which can steal your cookies(leads to a whole bunch of potential problems). </a:t>
            </a:r>
          </a:p>
          <a:p>
            <a:pPr lvl="0">
              <a:spcBef>
                <a:spcPts val="0"/>
              </a:spcBef>
              <a:buNone/>
            </a:pPr>
            <a:r>
              <a:t/>
            </a:r>
            <a:endParaRPr/>
          </a:p>
        </p:txBody>
      </p:sp>
      <p:sp>
        <p:nvSpPr>
          <p:cNvPr id="406" name="Shape 40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rtl="0">
              <a:lnSpc>
                <a:spcPct val="100000"/>
              </a:lnSpc>
              <a:spcBef>
                <a:spcPts val="0"/>
              </a:spcBef>
              <a:spcAft>
                <a:spcPts val="0"/>
              </a:spcAft>
              <a:buNone/>
            </a:pPr>
            <a:r>
              <a:rPr i="0" lang="en" sz="2800">
                <a:solidFill>
                  <a:schemeClr val="dk1"/>
                </a:solidFill>
              </a:rPr>
              <a:t>Using Microsoft.AspNet.WebAPI.CORS</a:t>
            </a:r>
          </a:p>
          <a:p>
            <a:pPr lvl="0">
              <a:spcBef>
                <a:spcPts val="0"/>
              </a:spcBef>
              <a:buNone/>
            </a:pPr>
            <a:r>
              <a:t/>
            </a:r>
            <a:endParaRPr/>
          </a:p>
        </p:txBody>
      </p:sp>
      <p:sp>
        <p:nvSpPr>
          <p:cNvPr id="412" name="Shape 412"/>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idx="1" type="body"/>
          </p:nvPr>
        </p:nvSpPr>
        <p:spPr>
          <a:xfrm>
            <a:off x="311700" y="350700"/>
            <a:ext cx="8520600" cy="4218300"/>
          </a:xfrm>
          <a:prstGeom prst="rect">
            <a:avLst/>
          </a:prstGeom>
        </p:spPr>
        <p:txBody>
          <a:bodyPr anchorCtr="0" anchor="t" bIns="91425" lIns="91425" rIns="91425" wrap="square" tIns="91425">
            <a:noAutofit/>
          </a:bodyPr>
          <a:lstStyle/>
          <a:p>
            <a:pPr lvl="0" rtl="0">
              <a:spcBef>
                <a:spcPts val="0"/>
              </a:spcBef>
              <a:spcAft>
                <a:spcPts val="0"/>
              </a:spcAft>
              <a:buNone/>
            </a:pPr>
            <a:r>
              <a:rPr lang="en">
                <a:solidFill>
                  <a:schemeClr val="dk1"/>
                </a:solidFill>
                <a:highlight>
                  <a:srgbClr val="222222"/>
                </a:highlight>
              </a:rPr>
              <a:t>For Register/enable CORS we are going to use </a:t>
            </a:r>
            <a:r>
              <a:rPr i="1" lang="en">
                <a:solidFill>
                  <a:schemeClr val="dk1"/>
                </a:solidFill>
                <a:highlight>
                  <a:srgbClr val="222222"/>
                </a:highlight>
              </a:rPr>
              <a:t>EnableCorsAttribute </a:t>
            </a:r>
            <a:r>
              <a:rPr lang="en">
                <a:solidFill>
                  <a:schemeClr val="dk1"/>
                </a:solidFill>
                <a:highlight>
                  <a:srgbClr val="222222"/>
                </a:highlight>
              </a:rPr>
              <a:t>class and it takes four params(4th one is optional).</a:t>
            </a:r>
          </a:p>
          <a:p>
            <a:pPr lvl="0" rtl="0">
              <a:lnSpc>
                <a:spcPct val="100000"/>
              </a:lnSpc>
              <a:spcBef>
                <a:spcPts val="0"/>
              </a:spcBef>
              <a:spcAft>
                <a:spcPts val="0"/>
              </a:spcAft>
              <a:buNone/>
            </a:pPr>
            <a:r>
              <a:t/>
            </a:r>
            <a:endParaRPr sz="1200">
              <a:solidFill>
                <a:srgbClr val="000000"/>
              </a:solidFill>
              <a:latin typeface="Courier New"/>
              <a:ea typeface="Courier New"/>
              <a:cs typeface="Courier New"/>
              <a:sym typeface="Courier New"/>
            </a:endParaRPr>
          </a:p>
          <a:p>
            <a:pPr lvl="0" rtl="0">
              <a:lnSpc>
                <a:spcPct val="100000"/>
              </a:lnSpc>
              <a:spcBef>
                <a:spcPts val="0"/>
              </a:spcBef>
              <a:spcAft>
                <a:spcPts val="0"/>
              </a:spcAft>
              <a:buNone/>
            </a:pPr>
            <a:r>
              <a:rPr lang="en" sz="1200">
                <a:solidFill>
                  <a:schemeClr val="dk1"/>
                </a:solidFill>
                <a:latin typeface="Courier New"/>
                <a:ea typeface="Courier New"/>
                <a:cs typeface="Courier New"/>
                <a:sym typeface="Courier New"/>
              </a:rPr>
              <a:t>EnableCorsAttribute cors = </a:t>
            </a:r>
            <a:r>
              <a:rPr b="1" lang="en" sz="1200">
                <a:solidFill>
                  <a:schemeClr val="dk1"/>
                </a:solidFill>
                <a:latin typeface="Courier New"/>
                <a:ea typeface="Courier New"/>
                <a:cs typeface="Courier New"/>
                <a:sym typeface="Courier New"/>
              </a:rPr>
              <a:t>new</a:t>
            </a:r>
            <a:r>
              <a:rPr lang="en" sz="1200">
                <a:solidFill>
                  <a:schemeClr val="dk1"/>
                </a:solidFill>
                <a:latin typeface="Courier New"/>
                <a:ea typeface="Courier New"/>
                <a:cs typeface="Courier New"/>
                <a:sym typeface="Courier New"/>
              </a:rPr>
              <a:t> EnableCorsAttribute("http://localhost:80/DemoApp/WebForm1.aspx", "*", "GET,POST");</a:t>
            </a:r>
            <a:r>
              <a:rPr lang="en" sz="1200">
                <a:solidFill>
                  <a:schemeClr val="dk1"/>
                </a:solidFill>
                <a:highlight>
                  <a:srgbClr val="FF0000"/>
                </a:highlight>
                <a:latin typeface="Courier New"/>
                <a:ea typeface="Courier New"/>
                <a:cs typeface="Courier New"/>
                <a:sym typeface="Courier New"/>
              </a:rPr>
              <a:t> </a:t>
            </a:r>
          </a:p>
          <a:p>
            <a:pPr lvl="0" rtl="0">
              <a:spcBef>
                <a:spcPts val="0"/>
              </a:spcBef>
              <a:spcAft>
                <a:spcPts val="0"/>
              </a:spcAft>
              <a:buNone/>
            </a:pPr>
            <a:r>
              <a:t/>
            </a:r>
            <a:endParaRPr sz="2400">
              <a:solidFill>
                <a:schemeClr val="dk1"/>
              </a:solidFill>
            </a:endParaRPr>
          </a:p>
          <a:p>
            <a:pPr lvl="0" rtl="0">
              <a:spcBef>
                <a:spcPts val="0"/>
              </a:spcBef>
              <a:spcAft>
                <a:spcPts val="0"/>
              </a:spcAft>
              <a:buNone/>
            </a:pPr>
            <a:r>
              <a:t/>
            </a:r>
            <a:endParaRPr sz="2400">
              <a:solidFill>
                <a:schemeClr val="dk1"/>
              </a:solidFill>
            </a:endParaRPr>
          </a:p>
        </p:txBody>
      </p:sp>
      <p:sp>
        <p:nvSpPr>
          <p:cNvPr id="418" name="Shape 4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24" name="Shape 424"/>
          <p:cNvPicPr preferRelativeResize="0"/>
          <p:nvPr/>
        </p:nvPicPr>
        <p:blipFill>
          <a:blip r:embed="rId3">
            <a:alphaModFix/>
          </a:blip>
          <a:stretch>
            <a:fillRect/>
          </a:stretch>
        </p:blipFill>
        <p:spPr>
          <a:xfrm>
            <a:off x="1489425" y="1461225"/>
            <a:ext cx="6353175" cy="2859300"/>
          </a:xfrm>
          <a:prstGeom prst="rect">
            <a:avLst/>
          </a:prstGeom>
          <a:noFill/>
          <a:ln>
            <a:noFill/>
          </a:ln>
        </p:spPr>
      </p:pic>
      <p:sp>
        <p:nvSpPr>
          <p:cNvPr id="425" name="Shape 425"/>
          <p:cNvSpPr txBox="1"/>
          <p:nvPr/>
        </p:nvSpPr>
        <p:spPr>
          <a:xfrm>
            <a:off x="152400" y="152400"/>
            <a:ext cx="7979400" cy="1637700"/>
          </a:xfrm>
          <a:prstGeom prst="rect">
            <a:avLst/>
          </a:prstGeom>
          <a:noFill/>
          <a:ln>
            <a:noFill/>
          </a:ln>
        </p:spPr>
        <p:txBody>
          <a:bodyPr anchorCtr="0" anchor="ctr" bIns="91425" lIns="91425" rIns="91425" wrap="square" tIns="91425">
            <a:noAutofit/>
          </a:bodyPr>
          <a:lstStyle/>
          <a:p>
            <a:pPr indent="0" lvl="0" marL="914400" rtl="0">
              <a:spcBef>
                <a:spcPts val="0"/>
              </a:spcBef>
              <a:buNone/>
            </a:pPr>
            <a:r>
              <a:rPr lang="en">
                <a:solidFill>
                  <a:schemeClr val="dk1"/>
                </a:solidFill>
              </a:rPr>
              <a:t>1. </a:t>
            </a:r>
            <a:r>
              <a:rPr lang="en">
                <a:solidFill>
                  <a:schemeClr val="dk1"/>
                </a:solidFill>
              </a:rPr>
              <a:t>Browser sends HTTP request (Origin)</a:t>
            </a:r>
          </a:p>
          <a:p>
            <a:pPr indent="457200" lvl="0" marL="457200" rtl="0">
              <a:spcBef>
                <a:spcPts val="0"/>
              </a:spcBef>
              <a:buNone/>
            </a:pPr>
            <a:r>
              <a:rPr lang="en">
                <a:solidFill>
                  <a:schemeClr val="dk1"/>
                </a:solidFill>
              </a:rPr>
              <a:t>2. Server(WEBAPI) responds with HTTP response(Access control allow origin)</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31" name="Shape 431"/>
          <p:cNvPicPr preferRelativeResize="0"/>
          <p:nvPr/>
        </p:nvPicPr>
        <p:blipFill>
          <a:blip r:embed="rId3">
            <a:alphaModFix/>
          </a:blip>
          <a:stretch>
            <a:fillRect/>
          </a:stretch>
        </p:blipFill>
        <p:spPr>
          <a:xfrm>
            <a:off x="488175" y="271575"/>
            <a:ext cx="8167659" cy="46003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1800"/>
              <a:t>SOAP</a:t>
            </a:r>
          </a:p>
        </p:txBody>
      </p:sp>
      <p:sp>
        <p:nvSpPr>
          <p:cNvPr id="133" name="Shape 13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34" name="Shape 134"/>
          <p:cNvSpPr txBox="1"/>
          <p:nvPr/>
        </p:nvSpPr>
        <p:spPr>
          <a:xfrm>
            <a:off x="392325" y="733825"/>
            <a:ext cx="7519200" cy="3431700"/>
          </a:xfrm>
          <a:prstGeom prst="rect">
            <a:avLst/>
          </a:prstGeom>
          <a:noFill/>
          <a:ln>
            <a:noFill/>
          </a:ln>
        </p:spPr>
        <p:txBody>
          <a:bodyPr anchorCtr="0" anchor="ctr" bIns="91425" lIns="91425" rIns="91425" wrap="square" tIns="91425">
            <a:noAutofit/>
          </a:bodyPr>
          <a:lstStyle/>
          <a:p>
            <a:pPr lvl="0" rtl="0">
              <a:spcBef>
                <a:spcPts val="0"/>
              </a:spcBef>
              <a:buNone/>
            </a:pPr>
            <a:r>
              <a:rPr lang="en">
                <a:solidFill>
                  <a:srgbClr val="FFFFFF"/>
                </a:solidFill>
              </a:rPr>
              <a:t>SOAP is a protocol for exchanging structured information in the implementation of web services. </a:t>
            </a:r>
          </a:p>
          <a:p>
            <a:pPr lvl="0" rtl="0">
              <a:spcBef>
                <a:spcPts val="0"/>
              </a:spcBef>
              <a:buNone/>
            </a:pPr>
            <a:r>
              <a:t/>
            </a:r>
            <a:endParaRPr>
              <a:solidFill>
                <a:srgbClr val="FFFFFF"/>
              </a:solidFill>
            </a:endParaRPr>
          </a:p>
          <a:p>
            <a:pPr lvl="0" rtl="0">
              <a:spcBef>
                <a:spcPts val="0"/>
              </a:spcBef>
              <a:buNone/>
            </a:pPr>
            <a:r>
              <a:rPr lang="en">
                <a:solidFill>
                  <a:srgbClr val="FFFFFF"/>
                </a:solidFill>
              </a:rPr>
              <a:t>Transport : SMTP and HTTP</a:t>
            </a:r>
          </a:p>
          <a:p>
            <a:pPr lvl="0" rtl="0">
              <a:spcBef>
                <a:spcPts val="0"/>
              </a:spcBef>
              <a:buNone/>
            </a:pPr>
            <a:r>
              <a:t/>
            </a:r>
            <a:endParaRPr>
              <a:solidFill>
                <a:srgbClr val="FFFFFF"/>
              </a:solidFill>
            </a:endParaRPr>
          </a:p>
          <a:p>
            <a:pPr lvl="0" rtl="0">
              <a:spcBef>
                <a:spcPts val="0"/>
              </a:spcBef>
              <a:buNone/>
            </a:pPr>
            <a:r>
              <a:rPr lang="en">
                <a:solidFill>
                  <a:srgbClr val="FFFFFF"/>
                </a:solidFill>
              </a:rPr>
              <a:t>Message Format :XML(In the form of Envelopes)</a:t>
            </a:r>
          </a:p>
          <a:p>
            <a:pPr lvl="0" rtl="0">
              <a:spcBef>
                <a:spcPts val="0"/>
              </a:spcBef>
              <a:buNone/>
            </a:pPr>
            <a:r>
              <a:t/>
            </a:r>
            <a:endParaRPr>
              <a:solidFill>
                <a:srgbClr val="FFFFFF"/>
              </a:solidFill>
            </a:endParaRPr>
          </a:p>
          <a:p>
            <a:pPr lvl="0" rtl="0">
              <a:spcBef>
                <a:spcPts val="0"/>
              </a:spcBef>
              <a:buNone/>
            </a:pPr>
            <a:r>
              <a:rPr lang="en">
                <a:solidFill>
                  <a:srgbClr val="FFFFFF"/>
                </a:solidFill>
              </a:rPr>
              <a:t>Specifications are exposed through WSDL.</a:t>
            </a:r>
          </a:p>
          <a:p>
            <a:pPr lvl="0" rtl="0">
              <a:spcBef>
                <a:spcPts val="0"/>
              </a:spcBef>
              <a:buNone/>
            </a:pPr>
            <a:r>
              <a:t/>
            </a:r>
            <a:endParaRPr>
              <a:solidFill>
                <a:srgbClr val="FFFFFF"/>
              </a:solidFill>
            </a:endParaRPr>
          </a:p>
          <a:p>
            <a:pPr lvl="0" rtl="0">
              <a:spcBef>
                <a:spcPts val="0"/>
              </a:spcBef>
              <a:buNone/>
            </a:pPr>
            <a:r>
              <a:rPr lang="en">
                <a:solidFill>
                  <a:srgbClr val="FFFFFF"/>
                </a:solidFill>
              </a:rPr>
              <a:t>SOAP Request structure:</a:t>
            </a:r>
          </a:p>
        </p:txBody>
      </p:sp>
      <p:pic>
        <p:nvPicPr>
          <p:cNvPr id="135" name="Shape 135"/>
          <p:cNvPicPr preferRelativeResize="0"/>
          <p:nvPr/>
        </p:nvPicPr>
        <p:blipFill>
          <a:blip r:embed="rId3">
            <a:alphaModFix/>
          </a:blip>
          <a:stretch>
            <a:fillRect/>
          </a:stretch>
        </p:blipFill>
        <p:spPr>
          <a:xfrm>
            <a:off x="6083845" y="2881625"/>
            <a:ext cx="1497680" cy="1599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37" name="Shape 437"/>
          <p:cNvPicPr preferRelativeResize="0"/>
          <p:nvPr/>
        </p:nvPicPr>
        <p:blipFill>
          <a:blip r:embed="rId3">
            <a:alphaModFix/>
          </a:blip>
          <a:stretch>
            <a:fillRect/>
          </a:stretch>
        </p:blipFill>
        <p:spPr>
          <a:xfrm>
            <a:off x="474250" y="392538"/>
            <a:ext cx="8195491" cy="43584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gn="ctr">
              <a:spcBef>
                <a:spcPts val="0"/>
              </a:spcBef>
              <a:buNone/>
            </a:pPr>
            <a:r>
              <a:rPr b="1" lang="en" sz="2400">
                <a:highlight>
                  <a:srgbClr val="242729"/>
                </a:highlight>
                <a:latin typeface="Verdana"/>
                <a:ea typeface="Verdana"/>
                <a:cs typeface="Verdana"/>
                <a:sym typeface="Verdana"/>
              </a:rPr>
              <a:t>Preflight CORS Requests</a:t>
            </a:r>
          </a:p>
        </p:txBody>
      </p:sp>
      <p:sp>
        <p:nvSpPr>
          <p:cNvPr id="443" name="Shape 443"/>
          <p:cNvSpPr txBox="1"/>
          <p:nvPr>
            <p:ph idx="1" type="body"/>
          </p:nvPr>
        </p:nvSpPr>
        <p:spPr>
          <a:xfrm>
            <a:off x="311700" y="1000075"/>
            <a:ext cx="85206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400">
                <a:solidFill>
                  <a:schemeClr val="dk1"/>
                </a:solidFill>
                <a:highlight>
                  <a:srgbClr val="242729"/>
                </a:highlight>
              </a:rPr>
              <a:t>For some CORS requests, the browser sends an additional request, called a "preflight request", before it sends the actual request for the resource.</a:t>
            </a:r>
          </a:p>
          <a:p>
            <a:pPr lvl="0">
              <a:spcBef>
                <a:spcPts val="0"/>
              </a:spcBef>
              <a:buNone/>
            </a:pPr>
            <a:r>
              <a:t/>
            </a:r>
            <a:endParaRPr/>
          </a:p>
        </p:txBody>
      </p:sp>
      <p:sp>
        <p:nvSpPr>
          <p:cNvPr id="444" name="Shape 4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Pre-Flight Requests</a:t>
            </a:r>
          </a:p>
        </p:txBody>
      </p:sp>
      <p:sp>
        <p:nvSpPr>
          <p:cNvPr id="450" name="Shape 45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spcAft>
                <a:spcPts val="0"/>
              </a:spcAft>
              <a:buNone/>
            </a:pPr>
            <a:r>
              <a:rPr lang="en" sz="1400">
                <a:solidFill>
                  <a:schemeClr val="dk1"/>
                </a:solidFill>
                <a:highlight>
                  <a:srgbClr val="242729"/>
                </a:highlight>
              </a:rPr>
              <a:t>The preflight request uses the HTTP OPTIONS method. It includes two special headers:</a:t>
            </a:r>
          </a:p>
          <a:p>
            <a:pPr indent="-317500" lvl="0" marL="825500" rtl="0">
              <a:spcBef>
                <a:spcPts val="1200"/>
              </a:spcBef>
              <a:spcAft>
                <a:spcPts val="1200"/>
              </a:spcAft>
              <a:buClr>
                <a:schemeClr val="dk1"/>
              </a:buClr>
              <a:buSzPct val="100000"/>
            </a:pPr>
            <a:r>
              <a:rPr b="1" lang="en" sz="1400">
                <a:solidFill>
                  <a:schemeClr val="dk1"/>
                </a:solidFill>
                <a:highlight>
                  <a:srgbClr val="242729"/>
                </a:highlight>
              </a:rPr>
              <a:t>Access-Control-Request-Method</a:t>
            </a:r>
            <a:r>
              <a:rPr lang="en" sz="1400">
                <a:solidFill>
                  <a:schemeClr val="dk1"/>
                </a:solidFill>
                <a:highlight>
                  <a:srgbClr val="242729"/>
                </a:highlight>
              </a:rPr>
              <a:t>: </a:t>
            </a:r>
          </a:p>
          <a:p>
            <a:pPr indent="457200" lvl="0" marL="457200" rtl="0">
              <a:spcBef>
                <a:spcPts val="1200"/>
              </a:spcBef>
              <a:spcAft>
                <a:spcPts val="1200"/>
              </a:spcAft>
              <a:buNone/>
            </a:pPr>
            <a:r>
              <a:rPr lang="en" sz="1400">
                <a:solidFill>
                  <a:schemeClr val="dk1"/>
                </a:solidFill>
                <a:highlight>
                  <a:srgbClr val="242729"/>
                </a:highlight>
              </a:rPr>
              <a:t>The HTTP method that will be used for the actual request.</a:t>
            </a:r>
          </a:p>
          <a:p>
            <a:pPr indent="-317500" lvl="0" marL="825500" rtl="0">
              <a:spcBef>
                <a:spcPts val="1200"/>
              </a:spcBef>
              <a:spcAft>
                <a:spcPts val="1200"/>
              </a:spcAft>
              <a:buClr>
                <a:schemeClr val="dk1"/>
              </a:buClr>
              <a:buSzPct val="100000"/>
            </a:pPr>
            <a:r>
              <a:rPr b="1" lang="en" sz="1400">
                <a:solidFill>
                  <a:schemeClr val="dk1"/>
                </a:solidFill>
                <a:highlight>
                  <a:srgbClr val="242729"/>
                </a:highlight>
              </a:rPr>
              <a:t>Access-Control-Request-Headers:</a:t>
            </a:r>
            <a:r>
              <a:rPr lang="en" sz="1400">
                <a:solidFill>
                  <a:schemeClr val="dk1"/>
                </a:solidFill>
                <a:highlight>
                  <a:srgbClr val="242729"/>
                </a:highlight>
              </a:rPr>
              <a:t> </a:t>
            </a:r>
          </a:p>
          <a:p>
            <a:pPr indent="457200" lvl="0" marL="457200" rtl="0">
              <a:spcBef>
                <a:spcPts val="1200"/>
              </a:spcBef>
              <a:spcAft>
                <a:spcPts val="1200"/>
              </a:spcAft>
              <a:buNone/>
            </a:pPr>
            <a:r>
              <a:rPr lang="en" sz="1400">
                <a:solidFill>
                  <a:schemeClr val="dk1"/>
                </a:solidFill>
                <a:highlight>
                  <a:srgbClr val="242729"/>
                </a:highlight>
              </a:rPr>
              <a:t>A list of request headers that the application set on the actual request. (Again, this does not include headers that the browser sets.)</a:t>
            </a:r>
          </a:p>
          <a:p>
            <a:pPr lvl="0">
              <a:spcBef>
                <a:spcPts val="0"/>
              </a:spcBef>
              <a:buNone/>
            </a:pPr>
            <a:r>
              <a:t/>
            </a:r>
            <a:endParaRPr/>
          </a:p>
        </p:txBody>
      </p:sp>
      <p:sp>
        <p:nvSpPr>
          <p:cNvPr id="451" name="Shape 4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57" name="Shape 457"/>
          <p:cNvSpPr/>
          <p:nvPr/>
        </p:nvSpPr>
        <p:spPr>
          <a:xfrm>
            <a:off x="405750" y="644425"/>
            <a:ext cx="3699300" cy="35421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Clr>
                <a:srgbClr val="000000"/>
              </a:buClr>
              <a:buSzPct val="78571"/>
              <a:buFont typeface="Arial"/>
              <a:buNone/>
            </a:pPr>
            <a:r>
              <a:rPr lang="en"/>
              <a:t>OPTIONS http://myservice.azurewebsites.net/api/test HTTP/1.1</a:t>
            </a:r>
          </a:p>
          <a:p>
            <a:pPr lvl="0" rtl="0">
              <a:spcBef>
                <a:spcPts val="0"/>
              </a:spcBef>
              <a:buClr>
                <a:srgbClr val="000000"/>
              </a:buClr>
              <a:buSzPct val="78571"/>
              <a:buFont typeface="Arial"/>
              <a:buNone/>
            </a:pPr>
            <a:r>
              <a:rPr lang="en"/>
              <a:t>Accept: */*</a:t>
            </a:r>
          </a:p>
          <a:p>
            <a:pPr lvl="0" rtl="0">
              <a:spcBef>
                <a:spcPts val="0"/>
              </a:spcBef>
              <a:buClr>
                <a:srgbClr val="000000"/>
              </a:buClr>
              <a:buSzPct val="78571"/>
              <a:buFont typeface="Arial"/>
              <a:buNone/>
            </a:pPr>
            <a:r>
              <a:rPr lang="en"/>
              <a:t>Origin: http://myclient.azurewebsites.net</a:t>
            </a:r>
          </a:p>
          <a:p>
            <a:pPr lvl="0" rtl="0">
              <a:spcBef>
                <a:spcPts val="0"/>
              </a:spcBef>
              <a:buClr>
                <a:srgbClr val="000000"/>
              </a:buClr>
              <a:buSzPct val="78571"/>
              <a:buFont typeface="Arial"/>
              <a:buNone/>
            </a:pPr>
            <a:r>
              <a:rPr lang="en"/>
              <a:t>Access-Control-Request-Method: PUT</a:t>
            </a:r>
          </a:p>
          <a:p>
            <a:pPr lvl="0" rtl="0">
              <a:spcBef>
                <a:spcPts val="0"/>
              </a:spcBef>
              <a:buClr>
                <a:srgbClr val="000000"/>
              </a:buClr>
              <a:buSzPct val="78571"/>
              <a:buFont typeface="Arial"/>
              <a:buNone/>
            </a:pPr>
            <a:r>
              <a:rPr lang="en"/>
              <a:t>Access-Control-Request-Headers: accept, x-my-custom-header</a:t>
            </a:r>
          </a:p>
          <a:p>
            <a:pPr lvl="0" rtl="0">
              <a:spcBef>
                <a:spcPts val="0"/>
              </a:spcBef>
              <a:buClr>
                <a:srgbClr val="000000"/>
              </a:buClr>
              <a:buSzPct val="78571"/>
              <a:buFont typeface="Arial"/>
              <a:buNone/>
            </a:pPr>
            <a:r>
              <a:rPr lang="en"/>
              <a:t>Accept-Encoding: gzip, deflate</a:t>
            </a:r>
          </a:p>
          <a:p>
            <a:pPr lvl="0" rtl="0">
              <a:spcBef>
                <a:spcPts val="0"/>
              </a:spcBef>
              <a:buClr>
                <a:srgbClr val="000000"/>
              </a:buClr>
              <a:buSzPct val="78571"/>
              <a:buFont typeface="Arial"/>
              <a:buNone/>
            </a:pPr>
            <a:r>
              <a:rPr lang="en"/>
              <a:t>User-Agent: Mozilla/5.0 (compatible; MSIE 10.0; Windows NT 6.2; WOW64; Trident/6.0)</a:t>
            </a:r>
          </a:p>
          <a:p>
            <a:pPr lvl="0" rtl="0">
              <a:spcBef>
                <a:spcPts val="0"/>
              </a:spcBef>
              <a:buClr>
                <a:srgbClr val="000000"/>
              </a:buClr>
              <a:buSzPct val="78571"/>
              <a:buFont typeface="Arial"/>
              <a:buNone/>
            </a:pPr>
            <a:r>
              <a:rPr lang="en"/>
              <a:t>Host: myservice.azurewebsites.net</a:t>
            </a:r>
          </a:p>
          <a:p>
            <a:pPr lvl="0" rtl="0">
              <a:spcBef>
                <a:spcPts val="0"/>
              </a:spcBef>
              <a:buClr>
                <a:srgbClr val="000000"/>
              </a:buClr>
              <a:buSzPct val="78571"/>
              <a:buFont typeface="Arial"/>
              <a:buNone/>
            </a:pPr>
            <a:r>
              <a:rPr lang="en"/>
              <a:t>Content-Length: 0</a:t>
            </a:r>
          </a:p>
          <a:p>
            <a:pPr lvl="0" rtl="0">
              <a:spcBef>
                <a:spcPts val="0"/>
              </a:spcBef>
              <a:buNone/>
            </a:pPr>
            <a:r>
              <a:t/>
            </a:r>
            <a:endParaRPr/>
          </a:p>
        </p:txBody>
      </p:sp>
      <p:sp>
        <p:nvSpPr>
          <p:cNvPr id="458" name="Shape 458"/>
          <p:cNvSpPr txBox="1"/>
          <p:nvPr/>
        </p:nvSpPr>
        <p:spPr>
          <a:xfrm>
            <a:off x="2612100" y="298200"/>
            <a:ext cx="8520600" cy="4845300"/>
          </a:xfrm>
          <a:prstGeom prst="rect">
            <a:avLst/>
          </a:prstGeom>
          <a:noFill/>
          <a:ln>
            <a:noFill/>
          </a:ln>
        </p:spPr>
        <p:txBody>
          <a:bodyPr anchorCtr="0" anchor="t" bIns="91425" lIns="91425" rIns="91425" wrap="square" tIns="91425">
            <a:noAutofit/>
          </a:bodyPr>
          <a:lstStyle/>
          <a:p>
            <a:pPr lvl="0" rtl="0" algn="ctr">
              <a:spcBef>
                <a:spcPts val="0"/>
              </a:spcBef>
              <a:buNone/>
            </a:pPr>
            <a:r>
              <a:rPr lang="en" sz="2800">
                <a:solidFill>
                  <a:srgbClr val="595959"/>
                </a:solidFill>
              </a:rPr>
              <a:t> </a:t>
            </a:r>
          </a:p>
        </p:txBody>
      </p:sp>
      <p:sp>
        <p:nvSpPr>
          <p:cNvPr id="459" name="Shape 459"/>
          <p:cNvSpPr/>
          <p:nvPr/>
        </p:nvSpPr>
        <p:spPr>
          <a:xfrm>
            <a:off x="4355875" y="692175"/>
            <a:ext cx="4320000" cy="34065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wrap="square" tIns="91425">
            <a:noAutofit/>
          </a:bodyPr>
          <a:lstStyle/>
          <a:p>
            <a:pPr lvl="0" rtl="0">
              <a:spcBef>
                <a:spcPts val="0"/>
              </a:spcBef>
              <a:buClr>
                <a:srgbClr val="000000"/>
              </a:buClr>
              <a:buSzPct val="78571"/>
              <a:buFont typeface="Arial"/>
              <a:buNone/>
            </a:pPr>
            <a:r>
              <a:rPr lang="en"/>
              <a:t>HTTP/1.1 200 OK</a:t>
            </a:r>
          </a:p>
          <a:p>
            <a:pPr lvl="0" rtl="0">
              <a:spcBef>
                <a:spcPts val="0"/>
              </a:spcBef>
              <a:buClr>
                <a:srgbClr val="000000"/>
              </a:buClr>
              <a:buSzPct val="78571"/>
              <a:buFont typeface="Arial"/>
              <a:buNone/>
            </a:pPr>
            <a:r>
              <a:rPr lang="en"/>
              <a:t>Cache-Control: no-cache</a:t>
            </a:r>
          </a:p>
          <a:p>
            <a:pPr lvl="0" rtl="0">
              <a:spcBef>
                <a:spcPts val="0"/>
              </a:spcBef>
              <a:buClr>
                <a:srgbClr val="000000"/>
              </a:buClr>
              <a:buSzPct val="78571"/>
              <a:buFont typeface="Arial"/>
              <a:buNone/>
            </a:pPr>
            <a:r>
              <a:rPr lang="en"/>
              <a:t>Pragma: no-cache</a:t>
            </a:r>
          </a:p>
          <a:p>
            <a:pPr lvl="0" rtl="0">
              <a:spcBef>
                <a:spcPts val="0"/>
              </a:spcBef>
              <a:buClr>
                <a:srgbClr val="000000"/>
              </a:buClr>
              <a:buSzPct val="78571"/>
              <a:buFont typeface="Arial"/>
              <a:buNone/>
            </a:pPr>
            <a:r>
              <a:rPr lang="en"/>
              <a:t>Content-Length: 0</a:t>
            </a:r>
          </a:p>
          <a:p>
            <a:pPr lvl="0" rtl="0">
              <a:spcBef>
                <a:spcPts val="0"/>
              </a:spcBef>
              <a:buClr>
                <a:srgbClr val="000000"/>
              </a:buClr>
              <a:buSzPct val="78571"/>
              <a:buFont typeface="Arial"/>
              <a:buNone/>
            </a:pPr>
            <a:r>
              <a:rPr lang="en"/>
              <a:t>Access-Control-Allow-Origin:  </a:t>
            </a:r>
          </a:p>
          <a:p>
            <a:pPr lvl="0" rtl="0">
              <a:spcBef>
                <a:spcPts val="0"/>
              </a:spcBef>
              <a:buClr>
                <a:srgbClr val="000000"/>
              </a:buClr>
              <a:buSzPct val="78571"/>
              <a:buFont typeface="Arial"/>
              <a:buNone/>
            </a:pPr>
            <a:r>
              <a:rPr lang="en"/>
              <a:t>http://myclient.azurewebsites.net</a:t>
            </a:r>
          </a:p>
          <a:p>
            <a:pPr lvl="0" rtl="0">
              <a:spcBef>
                <a:spcPts val="0"/>
              </a:spcBef>
              <a:buClr>
                <a:srgbClr val="000000"/>
              </a:buClr>
              <a:buSzPct val="78571"/>
              <a:buFont typeface="Arial"/>
              <a:buNone/>
            </a:pPr>
            <a:r>
              <a:rPr lang="en"/>
              <a:t>Access-Control-Allow-Headers: x-my-custom-header</a:t>
            </a:r>
          </a:p>
          <a:p>
            <a:pPr lvl="0" rtl="0">
              <a:spcBef>
                <a:spcPts val="0"/>
              </a:spcBef>
              <a:buClr>
                <a:srgbClr val="000000"/>
              </a:buClr>
              <a:buSzPct val="78571"/>
              <a:buFont typeface="Arial"/>
              <a:buNone/>
            </a:pPr>
            <a:r>
              <a:rPr lang="en"/>
              <a:t>Access-Control-Allow-Methods: PUT</a:t>
            </a:r>
          </a:p>
          <a:p>
            <a:pPr lvl="0" rtl="0">
              <a:spcBef>
                <a:spcPts val="0"/>
              </a:spcBef>
              <a:buClr>
                <a:srgbClr val="000000"/>
              </a:buClr>
              <a:buSzPct val="78571"/>
              <a:buFont typeface="Arial"/>
              <a:buNone/>
            </a:pPr>
            <a:r>
              <a:rPr lang="en"/>
              <a:t>Date: Wed, 20 May 2015 06:33:22 GMT</a:t>
            </a:r>
          </a:p>
          <a:p>
            <a:pPr lvl="0" rt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idx="1" type="body"/>
          </p:nvPr>
        </p:nvSpPr>
        <p:spPr>
          <a:xfrm>
            <a:off x="311700" y="43825"/>
            <a:ext cx="8520600" cy="4525200"/>
          </a:xfrm>
          <a:prstGeom prst="rect">
            <a:avLst/>
          </a:prstGeom>
        </p:spPr>
        <p:txBody>
          <a:bodyPr anchorCtr="0" anchor="t" bIns="91425" lIns="91425" rIns="91425" wrap="square" tIns="91425">
            <a:noAutofit/>
          </a:bodyPr>
          <a:lstStyle/>
          <a:p>
            <a:pPr indent="0" lvl="0" marL="50800" marR="50800" rtl="0">
              <a:lnSpc>
                <a:spcPct val="142857"/>
              </a:lnSpc>
              <a:spcBef>
                <a:spcPts val="0"/>
              </a:spcBef>
              <a:spcAft>
                <a:spcPts val="0"/>
              </a:spcAft>
              <a:buNone/>
            </a:pPr>
            <a:r>
              <a:rPr lang="en" sz="1400">
                <a:solidFill>
                  <a:schemeClr val="dk1"/>
                </a:solidFill>
                <a:highlight>
                  <a:srgbClr val="242729"/>
                </a:highlight>
              </a:rPr>
              <a:t>[</a:t>
            </a:r>
          </a:p>
          <a:p>
            <a:pPr indent="406400" lvl="0" marL="50800" marR="50800" rtl="0">
              <a:lnSpc>
                <a:spcPct val="142857"/>
              </a:lnSpc>
              <a:spcBef>
                <a:spcPts val="0"/>
              </a:spcBef>
              <a:spcAft>
                <a:spcPts val="0"/>
              </a:spcAft>
              <a:buNone/>
            </a:pPr>
            <a:r>
              <a:rPr lang="en" sz="1400">
                <a:solidFill>
                  <a:schemeClr val="dk1"/>
                </a:solidFill>
                <a:highlight>
                  <a:srgbClr val="242729"/>
                </a:highlight>
              </a:rPr>
              <a:t>EnableCors("http://localhost:55912",   	// Origin</a:t>
            </a:r>
            <a:br>
              <a:rPr lang="en" sz="1400">
                <a:solidFill>
                  <a:schemeClr val="dk1"/>
                </a:solidFill>
                <a:highlight>
                  <a:srgbClr val="242729"/>
                </a:highlight>
              </a:rPr>
            </a:br>
            <a:r>
              <a:rPr lang="en" sz="1400">
                <a:solidFill>
                  <a:schemeClr val="dk1"/>
                </a:solidFill>
                <a:highlight>
                  <a:srgbClr val="242729"/>
                </a:highlight>
              </a:rPr>
              <a:t>         "Accept, Origin, Content-Type", 		// Request headers</a:t>
            </a:r>
            <a:br>
              <a:rPr lang="en" sz="1400">
                <a:solidFill>
                  <a:schemeClr val="dk1"/>
                </a:solidFill>
                <a:highlight>
                  <a:srgbClr val="242729"/>
                </a:highlight>
              </a:rPr>
            </a:br>
            <a:r>
              <a:rPr lang="en" sz="1400">
                <a:solidFill>
                  <a:schemeClr val="dk1"/>
                </a:solidFill>
                <a:highlight>
                  <a:srgbClr val="242729"/>
                </a:highlight>
              </a:rPr>
              <a:t>       	  "POST",                     		// HTTP methods</a:t>
            </a:r>
            <a:br>
              <a:rPr lang="en" sz="1400">
                <a:solidFill>
                  <a:schemeClr val="dk1"/>
                </a:solidFill>
                <a:highlight>
                  <a:srgbClr val="242729"/>
                </a:highlight>
              </a:rPr>
            </a:br>
            <a:r>
              <a:rPr lang="en" sz="1400">
                <a:solidFill>
                  <a:schemeClr val="dk1"/>
                </a:solidFill>
                <a:highlight>
                  <a:srgbClr val="242729"/>
                </a:highlight>
              </a:rPr>
              <a:t>          PreflightMaxAge=600         	// Preflight cache duration</a:t>
            </a:r>
            <a:br>
              <a:rPr lang="en" sz="1400">
                <a:solidFill>
                  <a:schemeClr val="dk1"/>
                </a:solidFill>
                <a:highlight>
                  <a:srgbClr val="242729"/>
                </a:highlight>
              </a:rPr>
            </a:br>
            <a:r>
              <a:rPr lang="en" sz="1400">
                <a:solidFill>
                  <a:schemeClr val="dk1"/>
                </a:solidFill>
                <a:highlight>
                  <a:srgbClr val="242729"/>
                </a:highlight>
              </a:rPr>
              <a:t>  )]</a:t>
            </a:r>
          </a:p>
          <a:p>
            <a:pPr lvl="0">
              <a:spcBef>
                <a:spcPts val="0"/>
              </a:spcBef>
              <a:buNone/>
            </a:pPr>
            <a:r>
              <a:t/>
            </a:r>
            <a:endParaRPr/>
          </a:p>
        </p:txBody>
      </p:sp>
      <p:sp>
        <p:nvSpPr>
          <p:cNvPr id="465" name="Shape 46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66" name="Shape 466"/>
          <p:cNvPicPr preferRelativeResize="0"/>
          <p:nvPr/>
        </p:nvPicPr>
        <p:blipFill>
          <a:blip r:embed="rId3">
            <a:alphaModFix/>
          </a:blip>
          <a:stretch>
            <a:fillRect/>
          </a:stretch>
        </p:blipFill>
        <p:spPr>
          <a:xfrm>
            <a:off x="1304925" y="1760775"/>
            <a:ext cx="6838950" cy="32112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rtl="0">
              <a:lnSpc>
                <a:spcPct val="100000"/>
              </a:lnSpc>
              <a:spcBef>
                <a:spcPts val="0"/>
              </a:spcBef>
              <a:spcAft>
                <a:spcPts val="0"/>
              </a:spcAft>
              <a:buNone/>
            </a:pPr>
            <a:r>
              <a:rPr i="0" lang="en" sz="2800">
                <a:solidFill>
                  <a:srgbClr val="000000"/>
                </a:solidFill>
              </a:rPr>
              <a:t>JSON and XML Serialization</a:t>
            </a:r>
          </a:p>
        </p:txBody>
      </p:sp>
      <p:sp>
        <p:nvSpPr>
          <p:cNvPr id="472" name="Shape 472"/>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idx="1" type="body"/>
          </p:nvPr>
        </p:nvSpPr>
        <p:spPr>
          <a:xfrm>
            <a:off x="311700" y="473550"/>
            <a:ext cx="8520600" cy="4095300"/>
          </a:xfrm>
          <a:prstGeom prst="rect">
            <a:avLst/>
          </a:prstGeom>
        </p:spPr>
        <p:txBody>
          <a:bodyPr anchorCtr="0" anchor="t" bIns="91425" lIns="91425" rIns="91425" wrap="square" tIns="91425">
            <a:noAutofit/>
          </a:bodyPr>
          <a:lstStyle/>
          <a:p>
            <a:pPr lvl="0">
              <a:spcBef>
                <a:spcPts val="0"/>
              </a:spcBef>
              <a:buNone/>
            </a:pPr>
            <a:r>
              <a:rPr lang="en" sz="1400">
                <a:solidFill>
                  <a:schemeClr val="dk1"/>
                </a:solidFill>
                <a:highlight>
                  <a:srgbClr val="242729"/>
                </a:highlight>
              </a:rPr>
              <a:t>Media Formatter: Abstract class from which all formatters inherit from.</a:t>
            </a:r>
          </a:p>
          <a:p>
            <a:pPr indent="457200" lvl="0" marL="914400" rtl="0">
              <a:spcBef>
                <a:spcPts val="0"/>
              </a:spcBef>
              <a:buNone/>
            </a:pPr>
            <a:r>
              <a:rPr lang="en" sz="1400">
                <a:solidFill>
                  <a:schemeClr val="dk1"/>
                </a:solidFill>
                <a:highlight>
                  <a:srgbClr val="242729"/>
                </a:highlight>
              </a:rPr>
              <a:t>1.</a:t>
            </a:r>
            <a:r>
              <a:rPr b="1" lang="en" sz="1400">
                <a:solidFill>
                  <a:schemeClr val="dk1"/>
                </a:solidFill>
                <a:highlight>
                  <a:srgbClr val="242729"/>
                </a:highlight>
              </a:rPr>
              <a:t>JSON Media-Type Formatter</a:t>
            </a:r>
          </a:p>
          <a:p>
            <a:pPr indent="457200" lvl="0" marL="914400" rtl="0">
              <a:spcBef>
                <a:spcPts val="0"/>
              </a:spcBef>
              <a:buNone/>
            </a:pPr>
            <a:r>
              <a:rPr lang="en" sz="1400">
                <a:solidFill>
                  <a:schemeClr val="dk1"/>
                </a:solidFill>
                <a:highlight>
                  <a:srgbClr val="242729"/>
                </a:highlight>
              </a:rPr>
              <a:t>2.</a:t>
            </a:r>
            <a:r>
              <a:rPr b="1" lang="en" sz="1400">
                <a:solidFill>
                  <a:schemeClr val="dk1"/>
                </a:solidFill>
                <a:highlight>
                  <a:srgbClr val="242729"/>
                </a:highlight>
              </a:rPr>
              <a:t>XML Media-Type Formatter</a:t>
            </a:r>
          </a:p>
          <a:p>
            <a:pPr lvl="0">
              <a:spcBef>
                <a:spcPts val="0"/>
              </a:spcBef>
              <a:buNone/>
            </a:pPr>
            <a:r>
              <a:rPr b="1" lang="en" sz="1400">
                <a:solidFill>
                  <a:schemeClr val="dk1"/>
                </a:solidFill>
                <a:highlight>
                  <a:srgbClr val="242729"/>
                </a:highlight>
              </a:rPr>
              <a:t>Accept header:  application/json        //result is in json format and </a:t>
            </a:r>
          </a:p>
          <a:p>
            <a:pPr lvl="0">
              <a:spcBef>
                <a:spcPts val="0"/>
              </a:spcBef>
              <a:buNone/>
            </a:pPr>
            <a:r>
              <a:rPr b="1" lang="en" sz="1400">
                <a:solidFill>
                  <a:schemeClr val="dk1"/>
                </a:solidFill>
                <a:highlight>
                  <a:srgbClr val="242729"/>
                </a:highlight>
              </a:rPr>
              <a:t>Accept header:   application/xml        //then result will be in xml format</a:t>
            </a:r>
          </a:p>
          <a:p>
            <a:pPr lvl="0">
              <a:spcBef>
                <a:spcPts val="0"/>
              </a:spcBef>
              <a:buNone/>
            </a:pPr>
            <a:r>
              <a:t/>
            </a:r>
            <a:endParaRPr/>
          </a:p>
        </p:txBody>
      </p:sp>
      <p:sp>
        <p:nvSpPr>
          <p:cNvPr id="478" name="Shape 47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Discuss About </a:t>
            </a:r>
          </a:p>
        </p:txBody>
      </p:sp>
      <p:sp>
        <p:nvSpPr>
          <p:cNvPr id="484" name="Shape 48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chemeClr val="dk1"/>
              </a:buClr>
              <a:buSzPct val="100000"/>
              <a:buAutoNum type="arabicPeriod"/>
            </a:pPr>
            <a:r>
              <a:rPr lang="en" sz="1400">
                <a:solidFill>
                  <a:schemeClr val="dk1"/>
                </a:solidFill>
                <a:highlight>
                  <a:srgbClr val="242729"/>
                </a:highlight>
              </a:rPr>
              <a:t>How to return only XMLFormatter data / JSON Formatter data.</a:t>
            </a:r>
          </a:p>
          <a:p>
            <a:pPr indent="-317500" lvl="0" marL="457200" rtl="0">
              <a:spcBef>
                <a:spcPts val="0"/>
              </a:spcBef>
              <a:buClr>
                <a:schemeClr val="dk1"/>
              </a:buClr>
              <a:buSzPct val="100000"/>
              <a:buAutoNum type="arabicPeriod"/>
            </a:pPr>
            <a:r>
              <a:rPr lang="en" sz="1400">
                <a:solidFill>
                  <a:schemeClr val="dk1"/>
                </a:solidFill>
                <a:highlight>
                  <a:srgbClr val="242729"/>
                </a:highlight>
              </a:rPr>
              <a:t>How to return JSON Instead of  XML when request is made from browser?</a:t>
            </a:r>
          </a:p>
          <a:p>
            <a:pPr lvl="0">
              <a:spcBef>
                <a:spcPts val="0"/>
              </a:spcBef>
              <a:buNone/>
            </a:pPr>
            <a:r>
              <a:t/>
            </a:r>
            <a:endParaRPr sz="1200">
              <a:solidFill>
                <a:schemeClr val="dk1"/>
              </a:solidFill>
              <a:highlight>
                <a:srgbClr val="242729"/>
              </a:highlight>
            </a:endParaRPr>
          </a:p>
          <a:p>
            <a:pPr lvl="0">
              <a:spcBef>
                <a:spcPts val="0"/>
              </a:spcBef>
              <a:buNone/>
            </a:pPr>
            <a:r>
              <a:t/>
            </a:r>
            <a:endParaRPr>
              <a:solidFill>
                <a:schemeClr val="dk1"/>
              </a:solidFill>
              <a:highlight>
                <a:srgbClr val="242729"/>
              </a:highlight>
            </a:endParaRPr>
          </a:p>
        </p:txBody>
      </p:sp>
      <p:sp>
        <p:nvSpPr>
          <p:cNvPr id="485" name="Shape 48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b="1" lang="en" sz="1700">
                <a:highlight>
                  <a:srgbClr val="242729"/>
                </a:highlight>
              </a:rPr>
              <a:t>JSON Media-Type Formatter</a:t>
            </a:r>
          </a:p>
          <a:p>
            <a:pPr lvl="0">
              <a:spcBef>
                <a:spcPts val="0"/>
              </a:spcBef>
              <a:buNone/>
            </a:pPr>
            <a:r>
              <a:t/>
            </a:r>
            <a:endParaRPr/>
          </a:p>
        </p:txBody>
      </p:sp>
      <p:sp>
        <p:nvSpPr>
          <p:cNvPr id="491" name="Shape 49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sz="1200">
                <a:solidFill>
                  <a:schemeClr val="dk1"/>
                </a:solidFill>
                <a:highlight>
                  <a:srgbClr val="242729"/>
                </a:highlight>
              </a:rPr>
              <a:t>This Format provided from</a:t>
            </a:r>
            <a:r>
              <a:rPr lang="en" sz="1700">
                <a:solidFill>
                  <a:schemeClr val="dk1"/>
                </a:solidFill>
                <a:highlight>
                  <a:srgbClr val="242729"/>
                </a:highlight>
              </a:rPr>
              <a:t> “</a:t>
            </a:r>
            <a:r>
              <a:rPr lang="en" sz="1200">
                <a:solidFill>
                  <a:schemeClr val="dk1"/>
                </a:solidFill>
                <a:highlight>
                  <a:srgbClr val="242729"/>
                </a:highlight>
              </a:rPr>
              <a:t>JsonMediaTypeFormatter class”  and this class uses Json.NET library to perform Serialization.</a:t>
            </a:r>
            <a:br>
              <a:rPr lang="en" sz="1200">
                <a:solidFill>
                  <a:schemeClr val="dk1"/>
                </a:solidFill>
                <a:highlight>
                  <a:srgbClr val="242729"/>
                </a:highlight>
              </a:rPr>
            </a:br>
            <a:r>
              <a:rPr lang="en" sz="1200">
                <a:solidFill>
                  <a:schemeClr val="dk1"/>
                </a:solidFill>
                <a:highlight>
                  <a:srgbClr val="242729"/>
                </a:highlight>
              </a:rPr>
              <a:t>If we want to use “DataContractJsonSerializer”/any other serializer then set </a:t>
            </a:r>
          </a:p>
          <a:p>
            <a:pPr lvl="0">
              <a:spcBef>
                <a:spcPts val="0"/>
              </a:spcBef>
              <a:buNone/>
            </a:pPr>
            <a:r>
              <a:rPr lang="en" sz="1400">
                <a:solidFill>
                  <a:schemeClr val="dk1"/>
                </a:solidFill>
                <a:highlight>
                  <a:srgbClr val="242729"/>
                </a:highlight>
                <a:latin typeface="Courier New"/>
                <a:ea typeface="Courier New"/>
                <a:cs typeface="Courier New"/>
                <a:sym typeface="Courier New"/>
              </a:rPr>
              <a:t>var json = GlobalConfiguration.Configuration.Formatters.JsonFormatter;</a:t>
            </a:r>
            <a:br>
              <a:rPr lang="en" sz="1400">
                <a:solidFill>
                  <a:schemeClr val="dk1"/>
                </a:solidFill>
                <a:highlight>
                  <a:srgbClr val="242729"/>
                </a:highlight>
                <a:latin typeface="Courier New"/>
                <a:ea typeface="Courier New"/>
                <a:cs typeface="Courier New"/>
                <a:sym typeface="Courier New"/>
              </a:rPr>
            </a:br>
            <a:r>
              <a:rPr lang="en" sz="1400">
                <a:solidFill>
                  <a:schemeClr val="dk1"/>
                </a:solidFill>
                <a:highlight>
                  <a:srgbClr val="242729"/>
                </a:highlight>
                <a:latin typeface="Courier New"/>
                <a:ea typeface="Courier New"/>
                <a:cs typeface="Courier New"/>
                <a:sym typeface="Courier New"/>
              </a:rPr>
              <a:t>	json.UseDataContractJsonSerializer = true;</a:t>
            </a:r>
          </a:p>
          <a:p>
            <a:pPr lvl="0">
              <a:spcBef>
                <a:spcPts val="0"/>
              </a:spcBef>
              <a:buNone/>
            </a:pPr>
            <a:r>
              <a:t/>
            </a:r>
            <a:endParaRPr/>
          </a:p>
        </p:txBody>
      </p:sp>
      <p:sp>
        <p:nvSpPr>
          <p:cNvPr id="492" name="Shape 4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b="1" lang="en" sz="1700">
                <a:highlight>
                  <a:srgbClr val="242729"/>
                </a:highlight>
              </a:rPr>
              <a:t>XML Media-Type Formatter</a:t>
            </a:r>
          </a:p>
        </p:txBody>
      </p:sp>
      <p:sp>
        <p:nvSpPr>
          <p:cNvPr id="498" name="Shape 4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99" name="Shape 499"/>
          <p:cNvPicPr preferRelativeResize="0"/>
          <p:nvPr/>
        </p:nvPicPr>
        <p:blipFill>
          <a:blip r:embed="rId3">
            <a:alphaModFix/>
          </a:blip>
          <a:stretch>
            <a:fillRect/>
          </a:stretch>
        </p:blipFill>
        <p:spPr>
          <a:xfrm>
            <a:off x="500175" y="1089800"/>
            <a:ext cx="7786149" cy="296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a:solidFill>
                  <a:srgbClr val="FFFFFF"/>
                </a:solidFill>
              </a:rPr>
              <a:t>SOAP Headers</a:t>
            </a:r>
          </a:p>
          <a:p>
            <a:pPr lvl="0" rtl="0">
              <a:lnSpc>
                <a:spcPct val="100000"/>
              </a:lnSpc>
              <a:spcBef>
                <a:spcPts val="0"/>
              </a:spcBef>
              <a:spcAft>
                <a:spcPts val="0"/>
              </a:spcAft>
              <a:buNone/>
            </a:pPr>
            <a:r>
              <a:t/>
            </a:r>
            <a:endParaRPr sz="1000">
              <a:solidFill>
                <a:srgbClr val="FFFFFF"/>
              </a:solidFill>
            </a:endParaRPr>
          </a:p>
          <a:p>
            <a:pPr lvl="0" rtl="0">
              <a:lnSpc>
                <a:spcPct val="100000"/>
              </a:lnSpc>
              <a:spcBef>
                <a:spcPts val="0"/>
              </a:spcBef>
              <a:spcAft>
                <a:spcPts val="0"/>
              </a:spcAft>
              <a:buNone/>
            </a:pPr>
            <a:r>
              <a:rPr lang="en" sz="1200">
                <a:solidFill>
                  <a:srgbClr val="FFFFFF"/>
                </a:solidFill>
              </a:rPr>
              <a:t>Actor</a:t>
            </a:r>
          </a:p>
          <a:p>
            <a:pPr lvl="0" rtl="0">
              <a:lnSpc>
                <a:spcPct val="100000"/>
              </a:lnSpc>
              <a:spcBef>
                <a:spcPts val="0"/>
              </a:spcBef>
              <a:spcAft>
                <a:spcPts val="0"/>
              </a:spcAft>
              <a:buNone/>
            </a:pPr>
            <a:r>
              <a:rPr lang="en" sz="1200">
                <a:solidFill>
                  <a:srgbClr val="FFFFFF"/>
                </a:solidFill>
              </a:rPr>
              <a:t>Must Understand</a:t>
            </a:r>
          </a:p>
          <a:p>
            <a:pPr lvl="0" rtl="0">
              <a:lnSpc>
                <a:spcPct val="100000"/>
              </a:lnSpc>
              <a:spcBef>
                <a:spcPts val="0"/>
              </a:spcBef>
              <a:spcAft>
                <a:spcPts val="0"/>
              </a:spcAft>
              <a:buNone/>
            </a:pPr>
            <a:r>
              <a:t/>
            </a:r>
            <a:endParaRPr>
              <a:solidFill>
                <a:srgbClr val="FFFFFF"/>
              </a:solidFill>
            </a:endParaRPr>
          </a:p>
          <a:p>
            <a:pPr lvl="0" rtl="0">
              <a:lnSpc>
                <a:spcPct val="100000"/>
              </a:lnSpc>
              <a:spcBef>
                <a:spcPts val="0"/>
              </a:spcBef>
              <a:spcAft>
                <a:spcPts val="0"/>
              </a:spcAft>
              <a:buNone/>
            </a:pPr>
            <a:r>
              <a:t/>
            </a:r>
            <a:endParaRPr>
              <a:solidFill>
                <a:srgbClr val="FFFFFF"/>
              </a:solidFill>
            </a:endParaRPr>
          </a:p>
          <a:p>
            <a:pPr lvl="0" rtl="0">
              <a:lnSpc>
                <a:spcPct val="100000"/>
              </a:lnSpc>
              <a:spcBef>
                <a:spcPts val="0"/>
              </a:spcBef>
              <a:spcAft>
                <a:spcPts val="0"/>
              </a:spcAft>
              <a:buNone/>
            </a:pPr>
            <a:r>
              <a:t/>
            </a:r>
            <a:endParaRPr>
              <a:solidFill>
                <a:srgbClr val="FFFFFF"/>
              </a:solidFill>
            </a:endParaRPr>
          </a:p>
          <a:p>
            <a:pPr lvl="0" rtl="0">
              <a:lnSpc>
                <a:spcPct val="100000"/>
              </a:lnSpc>
              <a:spcBef>
                <a:spcPts val="0"/>
              </a:spcBef>
              <a:spcAft>
                <a:spcPts val="0"/>
              </a:spcAft>
              <a:buNone/>
            </a:pPr>
            <a:r>
              <a:rPr lang="en">
                <a:solidFill>
                  <a:srgbClr val="FFFFFF"/>
                </a:solidFill>
              </a:rPr>
              <a:t>SOAP BODY</a:t>
            </a:r>
          </a:p>
          <a:p>
            <a:pPr lvl="0" rtl="0">
              <a:lnSpc>
                <a:spcPct val="100000"/>
              </a:lnSpc>
              <a:spcBef>
                <a:spcPts val="0"/>
              </a:spcBef>
              <a:spcAft>
                <a:spcPts val="0"/>
              </a:spcAft>
              <a:buNone/>
            </a:pPr>
            <a:r>
              <a:t/>
            </a:r>
            <a:endParaRPr>
              <a:solidFill>
                <a:srgbClr val="FFFFFF"/>
              </a:solidFill>
            </a:endParaRPr>
          </a:p>
          <a:p>
            <a:pPr lvl="0" rtl="0">
              <a:lnSpc>
                <a:spcPct val="100000"/>
              </a:lnSpc>
              <a:spcBef>
                <a:spcPts val="0"/>
              </a:spcBef>
              <a:spcAft>
                <a:spcPts val="0"/>
              </a:spcAft>
              <a:buNone/>
            </a:pPr>
            <a:r>
              <a:rPr lang="en" sz="1200">
                <a:solidFill>
                  <a:srgbClr val="FFFFFF"/>
                </a:solidFill>
              </a:rPr>
              <a:t>The required SOAP Body element contains the actual SOAP message intended for the ultimate endpoint of the message.</a:t>
            </a:r>
          </a:p>
          <a:p>
            <a:pPr lvl="0">
              <a:spcBef>
                <a:spcPts val="0"/>
              </a:spcBef>
              <a:buNone/>
            </a:pPr>
            <a:r>
              <a:t/>
            </a:r>
            <a:endParaRPr b="1"/>
          </a:p>
        </p:txBody>
      </p:sp>
      <p:sp>
        <p:nvSpPr>
          <p:cNvPr id="141" name="Shape 1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1800"/>
              <a:t>SOAP Message Content</a:t>
            </a:r>
          </a:p>
        </p:txBody>
      </p:sp>
      <p:sp>
        <p:nvSpPr>
          <p:cNvPr id="142" name="Shape 142"/>
          <p:cNvSpPr txBox="1"/>
          <p:nvPr>
            <p:ph idx="2" type="body"/>
          </p:nvPr>
        </p:nvSpPr>
        <p:spPr>
          <a:xfrm>
            <a:off x="4582425" y="728250"/>
            <a:ext cx="39999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FFFFFF"/>
                </a:solidFill>
              </a:rPr>
              <a:t>&lt;?xml version="1.0"?&gt;</a:t>
            </a:r>
          </a:p>
          <a:p>
            <a:pPr lvl="0" rtl="0">
              <a:lnSpc>
                <a:spcPct val="100000"/>
              </a:lnSpc>
              <a:spcBef>
                <a:spcPts val="0"/>
              </a:spcBef>
              <a:spcAft>
                <a:spcPts val="0"/>
              </a:spcAft>
              <a:buNone/>
            </a:pPr>
            <a:r>
              <a:t/>
            </a:r>
            <a:endParaRPr sz="1200">
              <a:solidFill>
                <a:srgbClr val="FFFFFF"/>
              </a:solidFill>
            </a:endParaRPr>
          </a:p>
          <a:p>
            <a:pPr lvl="0" rtl="0">
              <a:lnSpc>
                <a:spcPct val="100000"/>
              </a:lnSpc>
              <a:spcBef>
                <a:spcPts val="0"/>
              </a:spcBef>
              <a:spcAft>
                <a:spcPts val="0"/>
              </a:spcAft>
              <a:buNone/>
            </a:pPr>
            <a:r>
              <a:rPr lang="en" sz="1200">
                <a:solidFill>
                  <a:srgbClr val="FFFFFF"/>
                </a:solidFill>
              </a:rPr>
              <a:t>&lt;soap:Envelope</a:t>
            </a:r>
          </a:p>
          <a:p>
            <a:pPr lvl="0" rtl="0">
              <a:lnSpc>
                <a:spcPct val="100000"/>
              </a:lnSpc>
              <a:spcBef>
                <a:spcPts val="0"/>
              </a:spcBef>
              <a:spcAft>
                <a:spcPts val="0"/>
              </a:spcAft>
              <a:buNone/>
            </a:pPr>
            <a:r>
              <a:rPr lang="en" sz="1200">
                <a:solidFill>
                  <a:srgbClr val="FFFFFF"/>
                </a:solidFill>
              </a:rPr>
              <a:t>xmlns:soap="http://www.w3.org/2003/05/soap-envelope/"</a:t>
            </a:r>
          </a:p>
          <a:p>
            <a:pPr lvl="0" rtl="0">
              <a:lnSpc>
                <a:spcPct val="100000"/>
              </a:lnSpc>
              <a:spcBef>
                <a:spcPts val="0"/>
              </a:spcBef>
              <a:spcAft>
                <a:spcPts val="0"/>
              </a:spcAft>
              <a:buNone/>
            </a:pPr>
            <a:r>
              <a:rPr lang="en" sz="1200">
                <a:solidFill>
                  <a:srgbClr val="FFFFFF"/>
                </a:solidFill>
              </a:rPr>
              <a:t>soap:encodingStyle="http://www.w3.org/2003/05/soap-encoding"&gt;</a:t>
            </a:r>
          </a:p>
          <a:p>
            <a:pPr lvl="0" rtl="0">
              <a:lnSpc>
                <a:spcPct val="100000"/>
              </a:lnSpc>
              <a:spcBef>
                <a:spcPts val="0"/>
              </a:spcBef>
              <a:spcAft>
                <a:spcPts val="0"/>
              </a:spcAft>
              <a:buNone/>
            </a:pPr>
            <a:r>
              <a:t/>
            </a:r>
            <a:endParaRPr sz="1200">
              <a:solidFill>
                <a:srgbClr val="FFFFFF"/>
              </a:solidFill>
            </a:endParaRPr>
          </a:p>
          <a:p>
            <a:pPr lvl="0" rtl="0">
              <a:lnSpc>
                <a:spcPct val="100000"/>
              </a:lnSpc>
              <a:spcBef>
                <a:spcPts val="0"/>
              </a:spcBef>
              <a:spcAft>
                <a:spcPts val="0"/>
              </a:spcAft>
              <a:buNone/>
            </a:pPr>
            <a:r>
              <a:rPr lang="en" sz="1200">
                <a:solidFill>
                  <a:srgbClr val="FFFFFF"/>
                </a:solidFill>
              </a:rPr>
              <a:t>&lt;soap:Header&gt;</a:t>
            </a:r>
          </a:p>
          <a:p>
            <a:pPr lvl="0" rtl="0">
              <a:lnSpc>
                <a:spcPct val="100000"/>
              </a:lnSpc>
              <a:spcBef>
                <a:spcPts val="0"/>
              </a:spcBef>
              <a:spcAft>
                <a:spcPts val="0"/>
              </a:spcAft>
              <a:buNone/>
            </a:pPr>
            <a:r>
              <a:rPr lang="en" sz="1200">
                <a:solidFill>
                  <a:srgbClr val="FFFFFF"/>
                </a:solidFill>
              </a:rPr>
              <a:t>&lt;m:Trans xmlns:m="</a:t>
            </a:r>
            <a:r>
              <a:rPr lang="en" sz="1200" u="sng">
                <a:solidFill>
                  <a:srgbClr val="FFFFFF"/>
                </a:solidFill>
                <a:hlinkClick r:id="rId3"/>
              </a:rPr>
              <a:t>https://www.w3schools.com/transaction/</a:t>
            </a:r>
            <a:r>
              <a:rPr lang="en" sz="1200">
                <a:solidFill>
                  <a:srgbClr val="FFFFFF"/>
                </a:solidFill>
              </a:rPr>
              <a:t>"</a:t>
            </a:r>
          </a:p>
          <a:p>
            <a:pPr lvl="0" rtl="0">
              <a:lnSpc>
                <a:spcPct val="100000"/>
              </a:lnSpc>
              <a:spcBef>
                <a:spcPts val="0"/>
              </a:spcBef>
              <a:spcAft>
                <a:spcPts val="0"/>
              </a:spcAft>
              <a:buNone/>
            </a:pPr>
            <a:r>
              <a:rPr lang="en" sz="1200">
                <a:solidFill>
                  <a:srgbClr val="FFFFFF"/>
                </a:solidFill>
              </a:rPr>
              <a:t>:soap:mustUnderstand="1"</a:t>
            </a:r>
          </a:p>
          <a:p>
            <a:pPr lvl="0" rtl="0">
              <a:lnSpc>
                <a:spcPct val="100000"/>
              </a:lnSpc>
              <a:spcBef>
                <a:spcPts val="0"/>
              </a:spcBef>
              <a:spcAft>
                <a:spcPts val="0"/>
              </a:spcAft>
              <a:buNone/>
            </a:pPr>
            <a:r>
              <a:rPr lang="en" sz="1200">
                <a:solidFill>
                  <a:srgbClr val="FFFFFF"/>
                </a:solidFill>
              </a:rPr>
              <a:t>  soap:actor="</a:t>
            </a:r>
            <a:r>
              <a:rPr lang="en" sz="1200" u="sng">
                <a:solidFill>
                  <a:srgbClr val="FFFFFF"/>
                </a:solidFill>
                <a:hlinkClick r:id="rId4"/>
              </a:rPr>
              <a:t>https://www.w3schools.com/appml/</a:t>
            </a:r>
            <a:r>
              <a:rPr lang="en" sz="1200">
                <a:solidFill>
                  <a:srgbClr val="FFFFFF"/>
                </a:solidFill>
              </a:rPr>
              <a:t>"&gt;234</a:t>
            </a:r>
          </a:p>
          <a:p>
            <a:pPr lvl="0" rtl="0">
              <a:lnSpc>
                <a:spcPct val="100000"/>
              </a:lnSpc>
              <a:spcBef>
                <a:spcPts val="0"/>
              </a:spcBef>
              <a:spcAft>
                <a:spcPts val="0"/>
              </a:spcAft>
              <a:buNone/>
            </a:pPr>
            <a:r>
              <a:rPr lang="en" sz="1200">
                <a:solidFill>
                  <a:srgbClr val="FFFFFF"/>
                </a:solidFill>
              </a:rPr>
              <a:t>&lt;/m:Trans&gt;</a:t>
            </a:r>
          </a:p>
          <a:p>
            <a:pPr lvl="0" rtl="0">
              <a:lnSpc>
                <a:spcPct val="100000"/>
              </a:lnSpc>
              <a:spcBef>
                <a:spcPts val="0"/>
              </a:spcBef>
              <a:spcAft>
                <a:spcPts val="0"/>
              </a:spcAft>
              <a:buNone/>
            </a:pPr>
            <a:r>
              <a:rPr lang="en" sz="1200">
                <a:solidFill>
                  <a:srgbClr val="FFFFFF"/>
                </a:solidFill>
              </a:rPr>
              <a:t>&lt;/soap:Header&gt;</a:t>
            </a:r>
          </a:p>
          <a:p>
            <a:pPr lvl="0" rtl="0">
              <a:lnSpc>
                <a:spcPct val="100000"/>
              </a:lnSpc>
              <a:spcBef>
                <a:spcPts val="0"/>
              </a:spcBef>
              <a:spcAft>
                <a:spcPts val="0"/>
              </a:spcAft>
              <a:buNone/>
            </a:pPr>
            <a:r>
              <a:rPr lang="en" sz="1200">
                <a:solidFill>
                  <a:srgbClr val="FFFFFF"/>
                </a:solidFill>
              </a:rPr>
              <a:t>&lt;soap:Body&gt;</a:t>
            </a:r>
          </a:p>
          <a:p>
            <a:pPr lvl="0" rtl="0">
              <a:lnSpc>
                <a:spcPct val="100000"/>
              </a:lnSpc>
              <a:spcBef>
                <a:spcPts val="0"/>
              </a:spcBef>
              <a:spcAft>
                <a:spcPts val="0"/>
              </a:spcAft>
              <a:buNone/>
            </a:pPr>
            <a:r>
              <a:rPr lang="en" sz="1200">
                <a:solidFill>
                  <a:srgbClr val="FFFFFF"/>
                </a:solidFill>
              </a:rPr>
              <a:t>  &lt;m:GetPrice xmlns:m="https://www.w3schools.com/prices"&gt;</a:t>
            </a:r>
          </a:p>
          <a:p>
            <a:pPr lvl="0" rtl="0">
              <a:lnSpc>
                <a:spcPct val="100000"/>
              </a:lnSpc>
              <a:spcBef>
                <a:spcPts val="0"/>
              </a:spcBef>
              <a:spcAft>
                <a:spcPts val="0"/>
              </a:spcAft>
              <a:buNone/>
            </a:pPr>
            <a:r>
              <a:rPr lang="en" sz="1200">
                <a:solidFill>
                  <a:srgbClr val="FFFFFF"/>
                </a:solidFill>
              </a:rPr>
              <a:t>    &lt;m:Item&gt;Apples&lt;/m:Item&gt;</a:t>
            </a:r>
          </a:p>
          <a:p>
            <a:pPr lvl="0" rtl="0">
              <a:lnSpc>
                <a:spcPct val="100000"/>
              </a:lnSpc>
              <a:spcBef>
                <a:spcPts val="0"/>
              </a:spcBef>
              <a:spcAft>
                <a:spcPts val="0"/>
              </a:spcAft>
              <a:buNone/>
            </a:pPr>
            <a:r>
              <a:rPr lang="en" sz="1200">
                <a:solidFill>
                  <a:srgbClr val="FFFFFF"/>
                </a:solidFill>
              </a:rPr>
              <a:t>  &lt;/m:GetPrice&gt;</a:t>
            </a:r>
          </a:p>
          <a:p>
            <a:pPr lvl="0" rtl="0">
              <a:lnSpc>
                <a:spcPct val="100000"/>
              </a:lnSpc>
              <a:spcBef>
                <a:spcPts val="0"/>
              </a:spcBef>
              <a:spcAft>
                <a:spcPts val="0"/>
              </a:spcAft>
              <a:buNone/>
            </a:pPr>
            <a:r>
              <a:rPr lang="en" sz="1200">
                <a:solidFill>
                  <a:srgbClr val="FFFFFF"/>
                </a:solidFill>
              </a:rPr>
              <a:t>&lt;/soap:Body&gt;</a:t>
            </a:r>
          </a:p>
          <a:p>
            <a:pPr lvl="0" rtl="0">
              <a:lnSpc>
                <a:spcPct val="100000"/>
              </a:lnSpc>
              <a:spcBef>
                <a:spcPts val="0"/>
              </a:spcBef>
              <a:spcAft>
                <a:spcPts val="0"/>
              </a:spcAft>
              <a:buNone/>
            </a:pPr>
            <a:r>
              <a:rPr lang="en" sz="1200">
                <a:solidFill>
                  <a:srgbClr val="FFFFFF"/>
                </a:solidFill>
              </a:rPr>
              <a:t>&lt;/soap:Envelope&gt;</a:t>
            </a:r>
          </a:p>
          <a:p>
            <a:pPr lvl="0">
              <a:spcBef>
                <a:spcPts val="0"/>
              </a:spcBef>
              <a:buNone/>
            </a:pPr>
            <a:r>
              <a:t/>
            </a:r>
            <a:endParaRPr b="1" sz="1200">
              <a:solidFill>
                <a:srgbClr val="FFFFFF"/>
              </a:solidFill>
            </a:endParaRPr>
          </a:p>
        </p:txBody>
      </p:sp>
      <p:sp>
        <p:nvSpPr>
          <p:cNvPr id="143" name="Shape 1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idx="1" type="body"/>
          </p:nvPr>
        </p:nvSpPr>
        <p:spPr>
          <a:xfrm>
            <a:off x="128550" y="708975"/>
            <a:ext cx="8886900" cy="3837900"/>
          </a:xfrm>
          <a:prstGeom prst="rect">
            <a:avLst/>
          </a:prstGeom>
        </p:spPr>
        <p:txBody>
          <a:bodyPr anchorCtr="0" anchor="t" bIns="91425" lIns="91425" rIns="91425" wrap="square" tIns="91425">
            <a:noAutofit/>
          </a:bodyPr>
          <a:lstStyle/>
          <a:p>
            <a:pPr lvl="0" rtl="0">
              <a:lnSpc>
                <a:spcPct val="130000"/>
              </a:lnSpc>
              <a:spcBef>
                <a:spcPts val="2400"/>
              </a:spcBef>
              <a:spcAft>
                <a:spcPts val="900"/>
              </a:spcAft>
              <a:buNone/>
            </a:pPr>
            <a:r>
              <a:rPr lang="en" sz="1400">
                <a:solidFill>
                  <a:schemeClr val="dk1"/>
                </a:solidFill>
                <a:highlight>
                  <a:srgbClr val="242729"/>
                </a:highlight>
              </a:rPr>
              <a:t>If two properties refer to the same object, or if the same object appears twice in a collection, the formatter will serialize the object twice. This is a particular problem if your object graph contains cycles.</a:t>
            </a:r>
            <a:br>
              <a:rPr lang="en" sz="1400">
                <a:solidFill>
                  <a:schemeClr val="dk1"/>
                </a:solidFill>
                <a:highlight>
                  <a:srgbClr val="242729"/>
                </a:highlight>
              </a:rPr>
            </a:br>
            <a:r>
              <a:rPr lang="en" sz="1400">
                <a:solidFill>
                  <a:schemeClr val="dk1"/>
                </a:solidFill>
                <a:highlight>
                  <a:srgbClr val="242729"/>
                </a:highlight>
              </a:rPr>
              <a:t>serializer will throw an exception when it detects a loop in the graph.</a:t>
            </a:r>
          </a:p>
          <a:p>
            <a:pPr indent="0" lvl="0" marL="50800" marR="50800" rtl="0">
              <a:lnSpc>
                <a:spcPct val="136584"/>
              </a:lnSpc>
              <a:spcBef>
                <a:spcPts val="1400"/>
              </a:spcBef>
              <a:spcAft>
                <a:spcPts val="2300"/>
              </a:spcAft>
              <a:buNone/>
            </a:pPr>
            <a:r>
              <a:rPr lang="en" sz="1400">
                <a:solidFill>
                  <a:schemeClr val="dk1"/>
                </a:solidFill>
                <a:highlight>
                  <a:srgbClr val="242729"/>
                </a:highlight>
                <a:latin typeface="Verdana"/>
                <a:ea typeface="Verdana"/>
                <a:cs typeface="Verdana"/>
                <a:sym typeface="Verdana"/>
              </a:rPr>
              <a:t>var json = GlobalConfiguration.Configuration.Formatters.JsonFormatter;</a:t>
            </a:r>
            <a:br>
              <a:rPr lang="en" sz="1400">
                <a:solidFill>
                  <a:schemeClr val="dk1"/>
                </a:solidFill>
                <a:highlight>
                  <a:srgbClr val="242729"/>
                </a:highlight>
                <a:latin typeface="Verdana"/>
                <a:ea typeface="Verdana"/>
                <a:cs typeface="Verdana"/>
                <a:sym typeface="Verdana"/>
              </a:rPr>
            </a:br>
            <a:r>
              <a:rPr lang="en" sz="1400">
                <a:solidFill>
                  <a:schemeClr val="dk1"/>
                </a:solidFill>
                <a:highlight>
                  <a:srgbClr val="242729"/>
                </a:highlight>
                <a:latin typeface="Verdana"/>
                <a:ea typeface="Verdana"/>
                <a:cs typeface="Verdana"/>
                <a:sym typeface="Verdana"/>
              </a:rPr>
              <a:t>json.SerializerSettings.PreserveReferencesHandling = </a:t>
            </a:r>
            <a:br>
              <a:rPr lang="en" sz="1400">
                <a:solidFill>
                  <a:schemeClr val="dk1"/>
                </a:solidFill>
                <a:highlight>
                  <a:srgbClr val="242729"/>
                </a:highlight>
                <a:latin typeface="Verdana"/>
                <a:ea typeface="Verdana"/>
                <a:cs typeface="Verdana"/>
                <a:sym typeface="Verdana"/>
              </a:rPr>
            </a:br>
            <a:r>
              <a:rPr lang="en" sz="1400">
                <a:solidFill>
                  <a:schemeClr val="dk1"/>
                </a:solidFill>
                <a:highlight>
                  <a:srgbClr val="242729"/>
                </a:highlight>
                <a:latin typeface="Verdana"/>
                <a:ea typeface="Verdana"/>
                <a:cs typeface="Verdana"/>
                <a:sym typeface="Verdana"/>
              </a:rPr>
              <a:t>    Newtonsoft.Json.PreserveReferencesHandling.All;</a:t>
            </a:r>
          </a:p>
          <a:p>
            <a:pPr lvl="0" rtl="0">
              <a:lnSpc>
                <a:spcPct val="136584"/>
              </a:lnSpc>
              <a:spcBef>
                <a:spcPts val="0"/>
              </a:spcBef>
              <a:spcAft>
                <a:spcPts val="1400"/>
              </a:spcAft>
              <a:buNone/>
            </a:pPr>
            <a:r>
              <a:rPr lang="en" sz="1400">
                <a:solidFill>
                  <a:schemeClr val="dk1"/>
                </a:solidFill>
                <a:highlight>
                  <a:srgbClr val="242729"/>
                </a:highlight>
              </a:rPr>
              <a:t>Now the controller action will return JSON that looks like this:</a:t>
            </a:r>
          </a:p>
          <a:p>
            <a:pPr indent="0" lvl="0" marL="50800" marR="50800" rtl="0">
              <a:lnSpc>
                <a:spcPct val="136584"/>
              </a:lnSpc>
              <a:spcBef>
                <a:spcPts val="1400"/>
              </a:spcBef>
              <a:spcAft>
                <a:spcPts val="2300"/>
              </a:spcAft>
              <a:buNone/>
            </a:pPr>
            <a:r>
              <a:rPr lang="en" sz="1400">
                <a:solidFill>
                  <a:schemeClr val="dk1"/>
                </a:solidFill>
                <a:highlight>
                  <a:srgbClr val="242729"/>
                </a:highlight>
                <a:latin typeface="Verdana"/>
                <a:ea typeface="Verdana"/>
                <a:cs typeface="Verdana"/>
                <a:sym typeface="Verdana"/>
              </a:rPr>
              <a:t>Response: {"$id":"1","Name":"Sales","Manager":{"$id":"2","Name":"Alice","Department":{"$ref":"1"}}}</a:t>
            </a:r>
          </a:p>
          <a:p>
            <a:pPr lvl="0">
              <a:spcBef>
                <a:spcPts val="0"/>
              </a:spcBef>
              <a:buNone/>
            </a:pPr>
            <a:r>
              <a:t/>
            </a:r>
            <a:endParaRPr/>
          </a:p>
        </p:txBody>
      </p:sp>
      <p:sp>
        <p:nvSpPr>
          <p:cNvPr id="505" name="Shape 5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506" name="Shape 506"/>
          <p:cNvSpPr txBox="1"/>
          <p:nvPr/>
        </p:nvSpPr>
        <p:spPr>
          <a:xfrm>
            <a:off x="416900" y="198425"/>
            <a:ext cx="7524000" cy="712200"/>
          </a:xfrm>
          <a:prstGeom prst="rect">
            <a:avLst/>
          </a:prstGeom>
          <a:noFill/>
          <a:ln>
            <a:noFill/>
          </a:ln>
        </p:spPr>
        <p:txBody>
          <a:bodyPr anchorCtr="0" anchor="t" bIns="91425" lIns="91425" rIns="91425" wrap="square" tIns="91425">
            <a:noAutofit/>
          </a:bodyPr>
          <a:lstStyle/>
          <a:p>
            <a:pPr lvl="0" rtl="0">
              <a:lnSpc>
                <a:spcPct val="130000"/>
              </a:lnSpc>
              <a:spcBef>
                <a:spcPts val="2400"/>
              </a:spcBef>
              <a:spcAft>
                <a:spcPts val="900"/>
              </a:spcAft>
              <a:buNone/>
            </a:pPr>
            <a:r>
              <a:rPr b="1" lang="en" sz="2400">
                <a:solidFill>
                  <a:schemeClr val="dk1"/>
                </a:solidFill>
                <a:highlight>
                  <a:srgbClr val="242729"/>
                </a:highlight>
              </a:rPr>
              <a:t>Circular Object References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311700" y="105975"/>
            <a:ext cx="8520600" cy="586500"/>
          </a:xfrm>
          <a:prstGeom prst="rect">
            <a:avLst/>
          </a:prstGeom>
        </p:spPr>
        <p:txBody>
          <a:bodyPr anchorCtr="0" anchor="t" bIns="91425" lIns="91425" rIns="91425" wrap="square" tIns="91425">
            <a:noAutofit/>
          </a:bodyPr>
          <a:lstStyle/>
          <a:p>
            <a:pPr lvl="0" rtl="0">
              <a:spcBef>
                <a:spcPts val="0"/>
              </a:spcBef>
              <a:buNone/>
            </a:pPr>
            <a:r>
              <a:rPr lang="en"/>
              <a:t>Model Validations:</a:t>
            </a:r>
          </a:p>
        </p:txBody>
      </p:sp>
      <p:sp>
        <p:nvSpPr>
          <p:cNvPr id="512" name="Shape 512"/>
          <p:cNvSpPr txBox="1"/>
          <p:nvPr>
            <p:ph idx="1" type="body"/>
          </p:nvPr>
        </p:nvSpPr>
        <p:spPr>
          <a:xfrm>
            <a:off x="311700" y="769175"/>
            <a:ext cx="8520600" cy="3827100"/>
          </a:xfrm>
          <a:prstGeom prst="rect">
            <a:avLst/>
          </a:prstGeom>
        </p:spPr>
        <p:txBody>
          <a:bodyPr anchorCtr="0" anchor="t" bIns="91425" lIns="91425" rIns="91425" wrap="square" tIns="91425">
            <a:noAutofit/>
          </a:bodyPr>
          <a:lstStyle/>
          <a:p>
            <a:pPr indent="-304800" lvl="0" marL="457200" rtl="0">
              <a:spcBef>
                <a:spcPts val="0"/>
              </a:spcBef>
              <a:buSzPct val="100000"/>
              <a:buAutoNum type="arabicPeriod"/>
            </a:pPr>
            <a:r>
              <a:rPr lang="en" sz="1200">
                <a:solidFill>
                  <a:schemeClr val="dk1"/>
                </a:solidFill>
                <a:highlight>
                  <a:srgbClr val="333333"/>
                </a:highlight>
              </a:rPr>
              <a:t>Client sends data to your web API, often you want to validate the data before doing any processing.</a:t>
            </a:r>
          </a:p>
          <a:p>
            <a:pPr lvl="0" rtl="0">
              <a:lnSpc>
                <a:spcPct val="130000"/>
              </a:lnSpc>
              <a:spcBef>
                <a:spcPts val="2400"/>
              </a:spcBef>
              <a:spcAft>
                <a:spcPts val="900"/>
              </a:spcAft>
              <a:buNone/>
            </a:pPr>
            <a:r>
              <a:t/>
            </a:r>
            <a:endParaRPr b="1" sz="1700">
              <a:solidFill>
                <a:srgbClr val="222222"/>
              </a:solidFill>
              <a:highlight>
                <a:srgbClr val="FFFFFF"/>
              </a:highlight>
            </a:endParaRPr>
          </a:p>
          <a:p>
            <a:pPr lvl="0" rtl="0">
              <a:lnSpc>
                <a:spcPct val="130000"/>
              </a:lnSpc>
              <a:spcBef>
                <a:spcPts val="2400"/>
              </a:spcBef>
              <a:spcAft>
                <a:spcPts val="900"/>
              </a:spcAft>
              <a:buNone/>
            </a:pPr>
            <a:r>
              <a:rPr b="1" lang="en" sz="1700">
                <a:solidFill>
                  <a:schemeClr val="dk1"/>
                </a:solidFill>
                <a:highlight>
                  <a:srgbClr val="333333"/>
                </a:highlight>
              </a:rPr>
              <a:t>Data Annotations:</a:t>
            </a:r>
            <a:br>
              <a:rPr b="1" lang="en" sz="1700">
                <a:solidFill>
                  <a:srgbClr val="222222"/>
                </a:solidFill>
                <a:highlight>
                  <a:srgbClr val="FFFFFF"/>
                </a:highlight>
              </a:rPr>
            </a:br>
            <a:r>
              <a:rPr lang="en" sz="1700">
                <a:solidFill>
                  <a:schemeClr val="dk1"/>
                </a:solidFill>
                <a:highlight>
                  <a:srgbClr val="333333"/>
                </a:highlight>
              </a:rPr>
              <a:t>Using Attributes from </a:t>
            </a:r>
            <a:r>
              <a:rPr lang="en" sz="1200">
                <a:solidFill>
                  <a:schemeClr val="dk1"/>
                </a:solidFill>
                <a:highlight>
                  <a:srgbClr val="333333"/>
                </a:highlight>
              </a:rPr>
              <a:t>System.ComponentModel.DataAnnotations, to set validation rules for properties</a:t>
            </a:r>
          </a:p>
          <a:p>
            <a:pPr lvl="0" rtl="0">
              <a:lnSpc>
                <a:spcPct val="130000"/>
              </a:lnSpc>
              <a:spcBef>
                <a:spcPts val="2400"/>
              </a:spcBef>
              <a:spcAft>
                <a:spcPts val="900"/>
              </a:spcAft>
              <a:buNone/>
            </a:pPr>
            <a:r>
              <a:rPr lang="en" sz="1050">
                <a:solidFill>
                  <a:schemeClr val="dk1"/>
                </a:solidFill>
                <a:highlight>
                  <a:srgbClr val="333333"/>
                </a:highlight>
                <a:latin typeface="Courier New"/>
                <a:ea typeface="Courier New"/>
                <a:cs typeface="Courier New"/>
                <a:sym typeface="Courier New"/>
              </a:rPr>
              <a:t>[Required]</a:t>
            </a:r>
            <a:br>
              <a:rPr lang="en" sz="1050">
                <a:solidFill>
                  <a:schemeClr val="dk1"/>
                </a:solidFill>
                <a:highlight>
                  <a:srgbClr val="333333"/>
                </a:highlight>
                <a:latin typeface="Courier New"/>
                <a:ea typeface="Courier New"/>
                <a:cs typeface="Courier New"/>
                <a:sym typeface="Courier New"/>
              </a:rPr>
            </a:br>
            <a:r>
              <a:rPr lang="en" sz="1050">
                <a:solidFill>
                  <a:schemeClr val="dk1"/>
                </a:solidFill>
                <a:highlight>
                  <a:srgbClr val="333333"/>
                </a:highlight>
                <a:latin typeface="Courier New"/>
                <a:ea typeface="Courier New"/>
                <a:cs typeface="Courier New"/>
                <a:sym typeface="Courier New"/>
              </a:rPr>
              <a:t>        public string Name { get; set; }</a:t>
            </a:r>
          </a:p>
          <a:p>
            <a:pPr lvl="0" rtl="0">
              <a:lnSpc>
                <a:spcPct val="130000"/>
              </a:lnSpc>
              <a:spcBef>
                <a:spcPts val="2400"/>
              </a:spcBef>
              <a:spcAft>
                <a:spcPts val="900"/>
              </a:spcAft>
              <a:buNone/>
            </a:pPr>
            <a:r>
              <a:rPr lang="en" sz="1050">
                <a:solidFill>
                  <a:schemeClr val="dk1"/>
                </a:solidFill>
                <a:highlight>
                  <a:srgbClr val="333333"/>
                </a:highlight>
                <a:latin typeface="Courier New"/>
                <a:ea typeface="Courier New"/>
                <a:cs typeface="Courier New"/>
                <a:sym typeface="Courier New"/>
              </a:rPr>
              <a:t>[Range(0, 999)]</a:t>
            </a:r>
            <a:br>
              <a:rPr lang="en" sz="1050">
                <a:solidFill>
                  <a:schemeClr val="dk1"/>
                </a:solidFill>
                <a:highlight>
                  <a:srgbClr val="333333"/>
                </a:highlight>
                <a:latin typeface="Courier New"/>
                <a:ea typeface="Courier New"/>
                <a:cs typeface="Courier New"/>
                <a:sym typeface="Courier New"/>
              </a:rPr>
            </a:br>
            <a:r>
              <a:rPr lang="en" sz="1050">
                <a:solidFill>
                  <a:schemeClr val="dk1"/>
                </a:solidFill>
                <a:highlight>
                  <a:srgbClr val="333333"/>
                </a:highlight>
                <a:latin typeface="Courier New"/>
                <a:ea typeface="Courier New"/>
                <a:cs typeface="Courier New"/>
                <a:sym typeface="Courier New"/>
              </a:rPr>
              <a:t>        public double Weight { get; set; }</a:t>
            </a:r>
          </a:p>
          <a:p>
            <a:pPr lvl="0" rtl="0">
              <a:spcBef>
                <a:spcPts val="0"/>
              </a:spcBef>
              <a:buNone/>
            </a:pPr>
            <a:r>
              <a:t/>
            </a:r>
            <a:endParaRPr sz="1200">
              <a:solidFill>
                <a:srgbClr val="222222"/>
              </a:solidFill>
              <a:highlight>
                <a:srgbClr val="FFFFFF"/>
              </a:highlight>
            </a:endParaRPr>
          </a:p>
          <a:p>
            <a:pPr lvl="0" rtl="0">
              <a:spcBef>
                <a:spcPts val="0"/>
              </a:spcBef>
              <a:buNone/>
            </a:pPr>
            <a:r>
              <a:t/>
            </a:r>
            <a:endParaRPr sz="1200">
              <a:solidFill>
                <a:srgbClr val="222222"/>
              </a:solidFill>
              <a:highlight>
                <a:srgbClr val="FFFF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idx="1" type="body"/>
          </p:nvPr>
        </p:nvSpPr>
        <p:spPr>
          <a:xfrm>
            <a:off x="311700" y="176625"/>
            <a:ext cx="8520600" cy="4392300"/>
          </a:xfrm>
          <a:prstGeom prst="rect">
            <a:avLst/>
          </a:prstGeom>
        </p:spPr>
        <p:txBody>
          <a:bodyPr anchorCtr="0" anchor="t" bIns="91425" lIns="91425" rIns="91425" wrap="square" tIns="91425">
            <a:noAutofit/>
          </a:bodyPr>
          <a:lstStyle/>
          <a:p>
            <a:pPr indent="-304800" lvl="0" marL="457200" rtl="0">
              <a:spcBef>
                <a:spcPts val="0"/>
              </a:spcBef>
              <a:buClr>
                <a:schemeClr val="dk1"/>
              </a:buClr>
              <a:buSzPct val="100000"/>
              <a:buAutoNum type="arabicPeriod"/>
            </a:pPr>
            <a:r>
              <a:rPr lang="en" sz="1200">
                <a:solidFill>
                  <a:schemeClr val="dk1"/>
                </a:solidFill>
                <a:highlight>
                  <a:srgbClr val="333333"/>
                </a:highlight>
              </a:rPr>
              <a:t>Model validation does not guarantee that client data is safe. Additional validation might be needed in other layers of the application</a:t>
            </a:r>
          </a:p>
          <a:p>
            <a:pPr lvl="0" rtl="0">
              <a:spcBef>
                <a:spcPts val="0"/>
              </a:spcBef>
              <a:buNone/>
            </a:pPr>
            <a:r>
              <a:rPr lang="en" sz="1200">
                <a:solidFill>
                  <a:schemeClr val="dk1"/>
                </a:solidFill>
                <a:highlight>
                  <a:srgbClr val="333333"/>
                </a:highlight>
              </a:rPr>
              <a:t>Under-Posting:  </a:t>
            </a:r>
            <a:r>
              <a:rPr lang="en" sz="1200">
                <a:solidFill>
                  <a:schemeClr val="dk1"/>
                </a:solidFill>
                <a:highlight>
                  <a:srgbClr val="FF0000"/>
                </a:highlight>
              </a:rPr>
              <a:t> </a:t>
            </a:r>
          </a:p>
          <a:p>
            <a:pPr lvl="0" rtl="0">
              <a:spcBef>
                <a:spcPts val="0"/>
              </a:spcBef>
              <a:buNone/>
            </a:pPr>
            <a:r>
              <a:t/>
            </a:r>
            <a:endParaRPr sz="1200">
              <a:solidFill>
                <a:srgbClr val="FF0000"/>
              </a:solidFill>
              <a:highlight>
                <a:srgbClr val="FFFFFF"/>
              </a:highlight>
            </a:endParaRPr>
          </a:p>
          <a:p>
            <a:pPr lvl="0" rtl="0">
              <a:spcBef>
                <a:spcPts val="0"/>
              </a:spcBef>
              <a:buNone/>
            </a:pPr>
            <a:r>
              <a:t/>
            </a:r>
            <a:endParaRPr sz="1200">
              <a:solidFill>
                <a:srgbClr val="FF0000"/>
              </a:solidFill>
              <a:highlight>
                <a:srgbClr val="FFFFFF"/>
              </a:highlight>
            </a:endParaRPr>
          </a:p>
          <a:p>
            <a:pPr lvl="0" rtl="0">
              <a:spcBef>
                <a:spcPts val="0"/>
              </a:spcBef>
              <a:buNone/>
            </a:pPr>
            <a:r>
              <a:t/>
            </a:r>
            <a:endParaRPr sz="1200">
              <a:solidFill>
                <a:srgbClr val="FF0000"/>
              </a:solidFill>
              <a:highlight>
                <a:srgbClr val="FFFFFF"/>
              </a:highlight>
            </a:endParaRPr>
          </a:p>
          <a:p>
            <a:pPr lvl="0" rtl="0">
              <a:spcBef>
                <a:spcPts val="0"/>
              </a:spcBef>
              <a:buNone/>
            </a:pPr>
            <a:r>
              <a:t/>
            </a:r>
            <a:endParaRPr sz="1200">
              <a:solidFill>
                <a:srgbClr val="FF0000"/>
              </a:solidFill>
              <a:highlight>
                <a:srgbClr val="FFFFFF"/>
              </a:highlight>
            </a:endParaRPr>
          </a:p>
          <a:p>
            <a:pPr lvl="0" rtl="0">
              <a:spcBef>
                <a:spcPts val="0"/>
              </a:spcBef>
              <a:buNone/>
            </a:pPr>
            <a:r>
              <a:t/>
            </a:r>
            <a:endParaRPr sz="1200">
              <a:solidFill>
                <a:schemeClr val="dk1"/>
              </a:solidFill>
              <a:highlight>
                <a:srgbClr val="333333"/>
              </a:highlight>
            </a:endParaRPr>
          </a:p>
          <a:p>
            <a:pPr lvl="0" rtl="0">
              <a:spcBef>
                <a:spcPts val="0"/>
              </a:spcBef>
              <a:buNone/>
            </a:pPr>
            <a:r>
              <a:t/>
            </a:r>
            <a:endParaRPr sz="1200">
              <a:solidFill>
                <a:srgbClr val="222222"/>
              </a:solidFill>
              <a:highlight>
                <a:srgbClr val="FFFFFF"/>
              </a:highlight>
            </a:endParaRPr>
          </a:p>
        </p:txBody>
      </p:sp>
      <p:pic>
        <p:nvPicPr>
          <p:cNvPr descr="modeleroor1.png" id="518" name="Shape 518"/>
          <p:cNvPicPr preferRelativeResize="0"/>
          <p:nvPr/>
        </p:nvPicPr>
        <p:blipFill>
          <a:blip r:embed="rId3">
            <a:alphaModFix/>
          </a:blip>
          <a:stretch>
            <a:fillRect/>
          </a:stretch>
        </p:blipFill>
        <p:spPr>
          <a:xfrm>
            <a:off x="938225" y="1250550"/>
            <a:ext cx="5632451" cy="1405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idx="1" type="body"/>
          </p:nvPr>
        </p:nvSpPr>
        <p:spPr>
          <a:xfrm>
            <a:off x="311700" y="219025"/>
            <a:ext cx="8520600" cy="4350000"/>
          </a:xfrm>
          <a:prstGeom prst="rect">
            <a:avLst/>
          </a:prstGeom>
        </p:spPr>
        <p:txBody>
          <a:bodyPr anchorCtr="0" anchor="t" bIns="91425" lIns="91425" rIns="91425" wrap="square" tIns="91425">
            <a:noAutofit/>
          </a:bodyPr>
          <a:lstStyle/>
          <a:p>
            <a:pPr lvl="0" rtl="0">
              <a:spcBef>
                <a:spcPts val="0"/>
              </a:spcBef>
              <a:buNone/>
            </a:pPr>
            <a:r>
              <a:rPr lang="en"/>
              <a:t>      </a:t>
            </a:r>
          </a:p>
        </p:txBody>
      </p:sp>
      <p:sp>
        <p:nvSpPr>
          <p:cNvPr id="524" name="Shape 524"/>
          <p:cNvSpPr/>
          <p:nvPr/>
        </p:nvSpPr>
        <p:spPr>
          <a:xfrm>
            <a:off x="748925" y="445100"/>
            <a:ext cx="7990800" cy="2854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sz="1050">
                <a:latin typeface="Courier New"/>
                <a:ea typeface="Courier New"/>
                <a:cs typeface="Courier New"/>
                <a:sym typeface="Courier New"/>
              </a:rPr>
              <a:t>namespace MyApi.Filters</a:t>
            </a:r>
            <a:br>
              <a:rPr lang="en" sz="1050">
                <a:latin typeface="Courier New"/>
                <a:ea typeface="Courier New"/>
                <a:cs typeface="Courier New"/>
                <a:sym typeface="Courier New"/>
              </a:rPr>
            </a:br>
            <a:r>
              <a:rPr lang="en" sz="1050">
                <a:latin typeface="Courier New"/>
                <a:ea typeface="Courier New"/>
                <a:cs typeface="Courier New"/>
                <a:sym typeface="Courier New"/>
              </a:rPr>
              <a:t>{</a:t>
            </a:r>
          </a:p>
          <a:p>
            <a:pPr lvl="0" rtl="0">
              <a:spcBef>
                <a:spcPts val="0"/>
              </a:spcBef>
              <a:buNone/>
            </a:pPr>
            <a:r>
              <a:rPr lang="en" sz="1050">
                <a:latin typeface="Courier New"/>
                <a:ea typeface="Courier New"/>
                <a:cs typeface="Courier New"/>
                <a:sym typeface="Courier New"/>
              </a:rPr>
              <a:t>    public class ValidateModelAttribute : ActionFilterAttribute</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public override void OnActionExecuting(HttpActionContext actionContext)</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if (actionContext.ModelState.IsValid == false)</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actionContext.Response = actionContext.Request.CreateErrorResponse(</a:t>
            </a:r>
            <a:br>
              <a:rPr lang="en" sz="1050">
                <a:latin typeface="Courier New"/>
                <a:ea typeface="Courier New"/>
                <a:cs typeface="Courier New"/>
                <a:sym typeface="Courier New"/>
              </a:rPr>
            </a:br>
            <a:r>
              <a:rPr lang="en" sz="1050">
                <a:latin typeface="Courier New"/>
                <a:ea typeface="Courier New"/>
                <a:cs typeface="Courier New"/>
                <a:sym typeface="Courier New"/>
              </a:rPr>
              <a:t>                    HttpStatusCode.BadRequest, actionContext.ModelState);</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idx="1" type="body"/>
          </p:nvPr>
        </p:nvSpPr>
        <p:spPr>
          <a:xfrm>
            <a:off x="311700" y="155425"/>
            <a:ext cx="8520600" cy="4413300"/>
          </a:xfrm>
          <a:prstGeom prst="rect">
            <a:avLst/>
          </a:prstGeom>
        </p:spPr>
        <p:txBody>
          <a:bodyPr anchorCtr="0" anchor="t" bIns="91425" lIns="91425" rIns="91425" wrap="square" tIns="91425">
            <a:noAutofit/>
          </a:bodyPr>
          <a:lstStyle/>
          <a:p>
            <a:pPr lvl="0" rtl="0">
              <a:spcBef>
                <a:spcPts val="0"/>
              </a:spcBef>
              <a:buNone/>
            </a:pPr>
            <a:r>
              <a:rPr lang="en" sz="1200">
                <a:solidFill>
                  <a:schemeClr val="dk1"/>
                </a:solidFill>
                <a:highlight>
                  <a:srgbClr val="333333"/>
                </a:highlight>
              </a:rPr>
              <a:t>Apply this filter to all Web API controllers:</a:t>
            </a:r>
          </a:p>
          <a:p>
            <a:pPr lvl="0" rtl="0">
              <a:spcBef>
                <a:spcPts val="0"/>
              </a:spcBef>
              <a:buClr>
                <a:schemeClr val="dk1"/>
              </a:buClr>
              <a:buSzPct val="91666"/>
              <a:buFont typeface="Arial"/>
              <a:buNone/>
            </a:pPr>
            <a:r>
              <a:t/>
            </a:r>
            <a:endParaRPr sz="1200">
              <a:solidFill>
                <a:srgbClr val="222222"/>
              </a:solidFill>
              <a:highlight>
                <a:srgbClr val="FFFFFF"/>
              </a:highlight>
            </a:endParaRPr>
          </a:p>
        </p:txBody>
      </p:sp>
      <p:sp>
        <p:nvSpPr>
          <p:cNvPr id="530" name="Shape 530"/>
          <p:cNvSpPr/>
          <p:nvPr/>
        </p:nvSpPr>
        <p:spPr>
          <a:xfrm>
            <a:off x="353275" y="642925"/>
            <a:ext cx="6634200" cy="1886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sz="1050">
              <a:latin typeface="Courier New"/>
              <a:ea typeface="Courier New"/>
              <a:cs typeface="Courier New"/>
              <a:sym typeface="Courier New"/>
            </a:endParaRPr>
          </a:p>
          <a:p>
            <a:pPr lvl="0" rtl="0">
              <a:spcBef>
                <a:spcPts val="0"/>
              </a:spcBef>
              <a:buNone/>
            </a:pPr>
            <a:r>
              <a:t/>
            </a:r>
            <a:endParaRPr sz="1050">
              <a:latin typeface="Courier New"/>
              <a:ea typeface="Courier New"/>
              <a:cs typeface="Courier New"/>
              <a:sym typeface="Courier New"/>
            </a:endParaRPr>
          </a:p>
          <a:p>
            <a:pPr lvl="0" rtl="0">
              <a:spcBef>
                <a:spcPts val="0"/>
              </a:spcBef>
              <a:buNone/>
            </a:pPr>
            <a:r>
              <a:rPr lang="en" sz="1050">
                <a:latin typeface="Courier New"/>
                <a:ea typeface="Courier New"/>
                <a:cs typeface="Courier New"/>
                <a:sym typeface="Courier New"/>
              </a:rPr>
              <a:t>Public static class WebApiconfig</a:t>
            </a:r>
          </a:p>
          <a:p>
            <a:pPr lvl="0" rtl="0">
              <a:spcBef>
                <a:spcPts val="0"/>
              </a:spcBef>
              <a:buNone/>
            </a:pPr>
            <a:r>
              <a:rPr lang="en" sz="1050">
                <a:latin typeface="Courier New"/>
                <a:ea typeface="Courier New"/>
                <a:cs typeface="Courier New"/>
                <a:sym typeface="Courier New"/>
              </a:rPr>
              <a:t>{</a:t>
            </a:r>
          </a:p>
          <a:p>
            <a:pPr indent="457200" lvl="0" rtl="0">
              <a:spcBef>
                <a:spcPts val="0"/>
              </a:spcBef>
              <a:buNone/>
            </a:pPr>
            <a:r>
              <a:rPr lang="en" sz="1050">
                <a:latin typeface="Courier New"/>
                <a:ea typeface="Courier New"/>
                <a:cs typeface="Courier New"/>
                <a:sym typeface="Courier New"/>
              </a:rPr>
              <a:t>Public static void Register(HttpConfiguration config)</a:t>
            </a:r>
          </a:p>
          <a:p>
            <a:pPr indent="457200" lvl="0" rtl="0">
              <a:spcBef>
                <a:spcPts val="0"/>
              </a:spcBef>
              <a:buNone/>
            </a:pPr>
            <a:r>
              <a:rPr lang="en" sz="1050">
                <a:latin typeface="Courier New"/>
                <a:ea typeface="Courier New"/>
                <a:cs typeface="Courier New"/>
                <a:sym typeface="Courier New"/>
              </a:rPr>
              <a:t>{	</a:t>
            </a:r>
          </a:p>
          <a:p>
            <a:pPr lvl="0" rtl="0">
              <a:spcBef>
                <a:spcPts val="0"/>
              </a:spcBef>
              <a:buNone/>
            </a:pPr>
            <a:r>
              <a:rPr lang="en" sz="1050">
                <a:latin typeface="Courier New"/>
                <a:ea typeface="Courier New"/>
                <a:cs typeface="Courier New"/>
                <a:sym typeface="Courier New"/>
              </a:rPr>
              <a:t>		config.Filters.Add(new validateModelAttribute());</a:t>
            </a:r>
          </a:p>
          <a:p>
            <a:pPr indent="457200" lvl="0" rtl="0">
              <a:spcBef>
                <a:spcPts val="0"/>
              </a:spcBef>
              <a:buNone/>
            </a:pPr>
            <a:r>
              <a:rPr lang="en" sz="1050">
                <a:latin typeface="Courier New"/>
                <a:ea typeface="Courier New"/>
                <a:cs typeface="Courier New"/>
                <a:sym typeface="Courier New"/>
              </a:rPr>
              <a:t>}</a:t>
            </a:r>
          </a:p>
          <a:p>
            <a:pPr indent="0" lvl="0" marL="0" rtl="0">
              <a:spcBef>
                <a:spcPts val="0"/>
              </a:spcBef>
              <a:buNone/>
            </a:pPr>
            <a:r>
              <a:rPr lang="en" sz="1050">
                <a:latin typeface="Courier New"/>
                <a:ea typeface="Courier New"/>
                <a:cs typeface="Courier New"/>
                <a:sym typeface="Courier New"/>
              </a:rPr>
              <a:t>}</a:t>
            </a:r>
          </a:p>
          <a:p>
            <a:pPr lvl="0" rtl="0">
              <a:spcBef>
                <a:spcPts val="0"/>
              </a:spcBef>
              <a:buNone/>
            </a:pPr>
            <a:r>
              <a:t/>
            </a:r>
            <a:endParaRPr sz="1050">
              <a:latin typeface="Courier New"/>
              <a:ea typeface="Courier New"/>
              <a:cs typeface="Courier New"/>
              <a:sym typeface="Courier New"/>
            </a:endParaRPr>
          </a:p>
          <a:p>
            <a:pPr lvl="0" rtl="0">
              <a:spcBef>
                <a:spcPts val="0"/>
              </a:spcBef>
              <a:buNone/>
            </a:pPr>
            <a:r>
              <a:t/>
            </a:r>
            <a:endParaRPr/>
          </a:p>
        </p:txBody>
      </p:sp>
      <p:sp>
        <p:nvSpPr>
          <p:cNvPr id="531" name="Shape 531"/>
          <p:cNvSpPr/>
          <p:nvPr/>
        </p:nvSpPr>
        <p:spPr>
          <a:xfrm>
            <a:off x="462775" y="2727125"/>
            <a:ext cx="6415200" cy="1716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1050">
                <a:latin typeface="Courier New"/>
                <a:ea typeface="Courier New"/>
                <a:cs typeface="Courier New"/>
                <a:sym typeface="Courier New"/>
              </a:rPr>
              <a:t> [ValidateModelAttribute]</a:t>
            </a:r>
            <a:br>
              <a:rPr lang="en" sz="1050">
                <a:latin typeface="Courier New"/>
                <a:ea typeface="Courier New"/>
                <a:cs typeface="Courier New"/>
                <a:sym typeface="Courier New"/>
              </a:rPr>
            </a:br>
            <a:r>
              <a:rPr lang="en" sz="1050">
                <a:latin typeface="Courier New"/>
                <a:ea typeface="Courier New"/>
                <a:cs typeface="Courier New"/>
                <a:sym typeface="Courier New"/>
              </a:rPr>
              <a:t>public class ProductsController : ApiController</a:t>
            </a:r>
            <a:br>
              <a:rPr lang="en" sz="1050">
                <a:latin typeface="Courier New"/>
                <a:ea typeface="Courier New"/>
                <a:cs typeface="Courier New"/>
                <a:sym typeface="Courier New"/>
              </a:rPr>
            </a:br>
            <a:r>
              <a:rPr lang="en" sz="1050">
                <a:latin typeface="Courier New"/>
                <a:ea typeface="Courier New"/>
                <a:cs typeface="Courier New"/>
                <a:sym typeface="Courier New"/>
              </a:rPr>
              <a:t>{</a:t>
            </a:r>
            <a:br>
              <a:rPr lang="en" sz="1050">
                <a:latin typeface="Courier New"/>
                <a:ea typeface="Courier New"/>
                <a:cs typeface="Courier New"/>
                <a:sym typeface="Courier New"/>
              </a:rPr>
            </a:br>
            <a:r>
              <a:rPr lang="en" sz="1050">
                <a:latin typeface="Courier New"/>
                <a:ea typeface="Courier New"/>
                <a:cs typeface="Courier New"/>
                <a:sym typeface="Courier New"/>
              </a:rPr>
              <a:t>    public HttpResponseMessage Post(Product product)</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        // ...</a:t>
            </a:r>
            <a:br>
              <a:rPr lang="en" sz="1050">
                <a:latin typeface="Courier New"/>
                <a:ea typeface="Courier New"/>
                <a:cs typeface="Courier New"/>
                <a:sym typeface="Courier New"/>
              </a:rPr>
            </a:br>
            <a:r>
              <a:rPr lang="en" sz="1050">
                <a:latin typeface="Courier New"/>
                <a:ea typeface="Courier New"/>
                <a:cs typeface="Courier New"/>
                <a:sym typeface="Courier New"/>
              </a:rPr>
              <a:t>    }</a:t>
            </a:r>
            <a:br>
              <a:rPr lang="en" sz="1050">
                <a:latin typeface="Courier New"/>
                <a:ea typeface="Courier New"/>
                <a:cs typeface="Courier New"/>
                <a:sym typeface="Courier New"/>
              </a:rPr>
            </a:br>
            <a:r>
              <a:rPr lang="en" sz="1050">
                <a:latin typeface="Courier New"/>
                <a:ea typeface="Courier New"/>
                <a:cs typeface="Courier New"/>
                <a:sym typeface="Courier New"/>
              </a:rPr>
              <a:t>}</a:t>
            </a:r>
          </a:p>
        </p:txBody>
      </p:sp>
      <p:sp>
        <p:nvSpPr>
          <p:cNvPr id="532" name="Shape 532"/>
          <p:cNvSpPr txBox="1"/>
          <p:nvPr/>
        </p:nvSpPr>
        <p:spPr>
          <a:xfrm>
            <a:off x="6747300" y="98925"/>
            <a:ext cx="1427100" cy="3462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FFFFF"/>
                </a:solidFill>
              </a:rPr>
              <a:t>Global</a:t>
            </a:r>
            <a:r>
              <a:rPr lang="en">
                <a:solidFill>
                  <a:srgbClr val="FFFFFF"/>
                </a:solidFill>
              </a:rPr>
              <a:t> </a:t>
            </a:r>
            <a:r>
              <a:rPr lang="en">
                <a:solidFill>
                  <a:srgbClr val="FFFFFF"/>
                </a:solidFill>
              </a:rPr>
              <a:t>Level</a:t>
            </a:r>
          </a:p>
        </p:txBody>
      </p:sp>
      <p:sp>
        <p:nvSpPr>
          <p:cNvPr id="533" name="Shape 533"/>
          <p:cNvSpPr txBox="1"/>
          <p:nvPr/>
        </p:nvSpPr>
        <p:spPr>
          <a:xfrm>
            <a:off x="6931000" y="2734250"/>
            <a:ext cx="1808700" cy="3462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FFFFF"/>
                </a:solidFill>
              </a:rPr>
              <a:t>Controller Level</a:t>
            </a:r>
          </a:p>
        </p:txBody>
      </p:sp>
      <p:cxnSp>
        <p:nvCxnSpPr>
          <p:cNvPr id="534" name="Shape 534"/>
          <p:cNvCxnSpPr/>
          <p:nvPr/>
        </p:nvCxnSpPr>
        <p:spPr>
          <a:xfrm flipH="1">
            <a:off x="6888625" y="416850"/>
            <a:ext cx="141300" cy="204900"/>
          </a:xfrm>
          <a:prstGeom prst="straightConnector1">
            <a:avLst/>
          </a:prstGeom>
          <a:noFill/>
          <a:ln cap="flat" cmpd="sng" w="9525">
            <a:solidFill>
              <a:srgbClr val="FFFFFF"/>
            </a:solidFill>
            <a:prstDash val="solid"/>
            <a:round/>
            <a:headEnd len="lg" w="lg" type="none"/>
            <a:tailEnd len="lg" w="lg" type="none"/>
          </a:ln>
        </p:spPr>
      </p:cxnSp>
      <p:cxnSp>
        <p:nvCxnSpPr>
          <p:cNvPr id="535" name="Shape 535"/>
          <p:cNvCxnSpPr/>
          <p:nvPr/>
        </p:nvCxnSpPr>
        <p:spPr>
          <a:xfrm flipH="1">
            <a:off x="6825075" y="3009800"/>
            <a:ext cx="374400" cy="310800"/>
          </a:xfrm>
          <a:prstGeom prst="straightConnector1">
            <a:avLst/>
          </a:prstGeom>
          <a:noFill/>
          <a:ln cap="flat" cmpd="sng" w="9525">
            <a:solidFill>
              <a:srgbClr val="FFFFFF"/>
            </a:solidFill>
            <a:prstDash val="solid"/>
            <a:round/>
            <a:headEnd len="lg" w="lg" type="none"/>
            <a:tailEnd len="lg" w="lg"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rtl="0">
              <a:spcBef>
                <a:spcPts val="0"/>
              </a:spcBef>
              <a:buNone/>
            </a:pPr>
            <a:r>
              <a:rPr lang="en"/>
              <a:t>Authentication </a:t>
            </a:r>
          </a:p>
          <a:p>
            <a:pPr lvl="0" rtl="0">
              <a:spcBef>
                <a:spcPts val="0"/>
              </a:spcBef>
              <a:buNone/>
            </a:pPr>
            <a:r>
              <a:rPr lang="en"/>
              <a:t>and </a:t>
            </a:r>
          </a:p>
          <a:p>
            <a:pPr lvl="0" rtl="0">
              <a:spcBef>
                <a:spcPts val="0"/>
              </a:spcBef>
              <a:buNone/>
            </a:pPr>
            <a:r>
              <a:rPr lang="en"/>
              <a:t>Authorization</a:t>
            </a:r>
          </a:p>
        </p:txBody>
      </p:sp>
      <p:sp>
        <p:nvSpPr>
          <p:cNvPr id="541" name="Shape 541"/>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547" name="Shape 54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548" name="Shape 548"/>
          <p:cNvPicPr preferRelativeResize="0"/>
          <p:nvPr/>
        </p:nvPicPr>
        <p:blipFill>
          <a:blip r:embed="rId3">
            <a:alphaModFix/>
          </a:blip>
          <a:stretch>
            <a:fillRect/>
          </a:stretch>
        </p:blipFill>
        <p:spPr>
          <a:xfrm>
            <a:off x="2710575" y="691850"/>
            <a:ext cx="3696875" cy="3770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554" name="Shape 554"/>
          <p:cNvPicPr preferRelativeResize="0"/>
          <p:nvPr/>
        </p:nvPicPr>
        <p:blipFill>
          <a:blip r:embed="rId3">
            <a:alphaModFix/>
          </a:blip>
          <a:stretch>
            <a:fillRect/>
          </a:stretch>
        </p:blipFill>
        <p:spPr>
          <a:xfrm>
            <a:off x="621025" y="606400"/>
            <a:ext cx="7905200" cy="3930700"/>
          </a:xfrm>
          <a:prstGeom prst="rect">
            <a:avLst/>
          </a:prstGeom>
          <a:noFill/>
          <a:ln>
            <a:noFill/>
          </a:ln>
        </p:spPr>
      </p:pic>
      <p:sp>
        <p:nvSpPr>
          <p:cNvPr id="555" name="Shape 555"/>
          <p:cNvSpPr txBox="1"/>
          <p:nvPr/>
        </p:nvSpPr>
        <p:spPr>
          <a:xfrm>
            <a:off x="-36525" y="0"/>
            <a:ext cx="8979300" cy="533400"/>
          </a:xfrm>
          <a:prstGeom prst="rect">
            <a:avLst/>
          </a:prstGeom>
          <a:noFill/>
          <a:ln>
            <a:noFill/>
          </a:ln>
        </p:spPr>
        <p:txBody>
          <a:bodyPr anchorCtr="0" anchor="ctr" bIns="91425" lIns="91425" rIns="91425" wrap="square" tIns="91425">
            <a:noAutofit/>
          </a:bodyPr>
          <a:lstStyle/>
          <a:p>
            <a:pPr lvl="0" rtl="0" algn="ctr">
              <a:spcBef>
                <a:spcPts val="0"/>
              </a:spcBef>
              <a:buNone/>
            </a:pPr>
            <a:r>
              <a:rPr lang="en" sz="2400">
                <a:solidFill>
                  <a:schemeClr val="dk1"/>
                </a:solidFill>
              </a:rPr>
              <a:t>Detecting Authentication &amp; Authorization</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1800"/>
              <a:t>Access Token</a:t>
            </a:r>
          </a:p>
        </p:txBody>
      </p:sp>
      <p:sp>
        <p:nvSpPr>
          <p:cNvPr id="561" name="Shape 561"/>
          <p:cNvSpPr txBox="1"/>
          <p:nvPr>
            <p:ph idx="1" type="body"/>
          </p:nvPr>
        </p:nvSpPr>
        <p:spPr>
          <a:xfrm>
            <a:off x="190500" y="1017725"/>
            <a:ext cx="8520600" cy="34164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1"/>
              </a:buClr>
              <a:buSzPct val="100000"/>
            </a:pPr>
            <a:r>
              <a:rPr lang="en" sz="1200">
                <a:solidFill>
                  <a:schemeClr val="dk1"/>
                </a:solidFill>
                <a:highlight>
                  <a:srgbClr val="222222"/>
                </a:highlight>
              </a:rPr>
              <a:t>An </a:t>
            </a:r>
            <a:r>
              <a:rPr b="1" lang="en" sz="1200">
                <a:solidFill>
                  <a:schemeClr val="dk1"/>
                </a:solidFill>
                <a:highlight>
                  <a:srgbClr val="222222"/>
                </a:highlight>
              </a:rPr>
              <a:t>access token</a:t>
            </a:r>
            <a:r>
              <a:rPr lang="en" sz="1200">
                <a:solidFill>
                  <a:schemeClr val="dk1"/>
                </a:solidFill>
                <a:highlight>
                  <a:srgbClr val="222222"/>
                </a:highlight>
              </a:rPr>
              <a:t> is an object that describes the security context of a process or thread. </a:t>
            </a:r>
          </a:p>
          <a:p>
            <a:pPr indent="-304800" lvl="0" marL="457200" rtl="0">
              <a:spcBef>
                <a:spcPts val="0"/>
              </a:spcBef>
              <a:buClr>
                <a:schemeClr val="dk1"/>
              </a:buClr>
              <a:buSzPct val="100000"/>
            </a:pPr>
            <a:r>
              <a:rPr lang="en" sz="1200">
                <a:solidFill>
                  <a:schemeClr val="dk1"/>
                </a:solidFill>
                <a:highlight>
                  <a:srgbClr val="222222"/>
                </a:highlight>
              </a:rPr>
              <a:t>The information in a token includes the identity and privileges of the user account associated with the process or thread</a:t>
            </a:r>
          </a:p>
          <a:p>
            <a:pPr lvl="0" rtl="0">
              <a:spcBef>
                <a:spcPts val="0"/>
              </a:spcBef>
              <a:buNone/>
            </a:pPr>
            <a:r>
              <a:rPr lang="en">
                <a:solidFill>
                  <a:schemeClr val="dk1"/>
                </a:solidFill>
                <a:highlight>
                  <a:srgbClr val="222222"/>
                </a:highlight>
              </a:rPr>
              <a:t>Refresh Token</a:t>
            </a:r>
          </a:p>
          <a:p>
            <a:pPr lvl="0" rtl="0">
              <a:spcBef>
                <a:spcPts val="0"/>
              </a:spcBef>
              <a:buNone/>
            </a:pPr>
            <a:r>
              <a:rPr lang="en" sz="1200">
                <a:solidFill>
                  <a:schemeClr val="dk1"/>
                </a:solidFill>
                <a:highlight>
                  <a:srgbClr val="222222"/>
                </a:highlight>
              </a:rPr>
              <a:t>A refresh token is a string that is used to get a new access token when an access token expires</a:t>
            </a:r>
          </a:p>
        </p:txBody>
      </p:sp>
      <p:sp>
        <p:nvSpPr>
          <p:cNvPr id="562" name="Shape 5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568" name="Shape 568"/>
          <p:cNvPicPr preferRelativeResize="0"/>
          <p:nvPr/>
        </p:nvPicPr>
        <p:blipFill>
          <a:blip r:embed="rId3">
            <a:alphaModFix/>
          </a:blip>
          <a:stretch>
            <a:fillRect/>
          </a:stretch>
        </p:blipFill>
        <p:spPr>
          <a:xfrm>
            <a:off x="584500" y="555275"/>
            <a:ext cx="7985574" cy="4011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1800"/>
              <a:t>SOAP - Java Implementation</a:t>
            </a:r>
          </a:p>
        </p:txBody>
      </p:sp>
      <p:sp>
        <p:nvSpPr>
          <p:cNvPr id="149" name="Shape 149"/>
          <p:cNvSpPr txBox="1"/>
          <p:nvPr>
            <p:ph idx="1" type="body"/>
          </p:nvPr>
        </p:nvSpPr>
        <p:spPr>
          <a:xfrm>
            <a:off x="311700" y="1138825"/>
            <a:ext cx="3999900" cy="3416400"/>
          </a:xfrm>
          <a:prstGeom prst="rect">
            <a:avLst/>
          </a:prstGeom>
        </p:spPr>
        <p:txBody>
          <a:bodyPr anchorCtr="0" anchor="t" bIns="91425" lIns="91425" rIns="91425" wrap="square" tIns="91425">
            <a:noAutofit/>
          </a:bodyPr>
          <a:lstStyle/>
          <a:p>
            <a:pPr indent="-304800" lvl="0" marL="457200" rtl="0">
              <a:spcBef>
                <a:spcPts val="0"/>
              </a:spcBef>
              <a:spcAft>
                <a:spcPts val="0"/>
              </a:spcAft>
              <a:buClr>
                <a:srgbClr val="FFFFFF"/>
              </a:buClr>
              <a:buSzPct val="100000"/>
              <a:buChar char="●"/>
            </a:pPr>
            <a:r>
              <a:rPr lang="en" sz="1200">
                <a:solidFill>
                  <a:srgbClr val="FFFFFF"/>
                </a:solidFill>
              </a:rPr>
              <a:t>JAX-WS </a:t>
            </a:r>
          </a:p>
          <a:p>
            <a:pPr indent="-304800" lvl="1" marL="914400" rtl="0">
              <a:spcBef>
                <a:spcPts val="0"/>
              </a:spcBef>
              <a:spcAft>
                <a:spcPts val="0"/>
              </a:spcAft>
              <a:buClr>
                <a:srgbClr val="FFFFFF"/>
              </a:buClr>
              <a:buSzPct val="100000"/>
              <a:buChar char="○"/>
            </a:pPr>
            <a:r>
              <a:rPr lang="en" sz="1200">
                <a:solidFill>
                  <a:srgbClr val="FFFFFF"/>
                </a:solidFill>
              </a:rPr>
              <a:t>RPC-style</a:t>
            </a:r>
          </a:p>
          <a:p>
            <a:pPr indent="-304800" lvl="1" marL="914400" rtl="0">
              <a:spcBef>
                <a:spcPts val="0"/>
              </a:spcBef>
              <a:buClr>
                <a:srgbClr val="FFFFFF"/>
              </a:buClr>
              <a:buSzPct val="100000"/>
              <a:buChar char="○"/>
            </a:pPr>
            <a:r>
              <a:rPr lang="en" sz="1200">
                <a:solidFill>
                  <a:srgbClr val="FFFFFF"/>
                </a:solidFill>
              </a:rPr>
              <a:t>Document style</a:t>
            </a:r>
          </a:p>
          <a:p>
            <a:pPr lvl="0" rtl="0">
              <a:spcBef>
                <a:spcPts val="0"/>
              </a:spcBef>
              <a:buNone/>
            </a:pPr>
            <a:r>
              <a:rPr lang="en" sz="1200">
                <a:solidFill>
                  <a:srgbClr val="FFFFFF"/>
                </a:solidFill>
              </a:rPr>
              <a:t> Has two </a:t>
            </a:r>
            <a:r>
              <a:rPr lang="en" sz="1200">
                <a:solidFill>
                  <a:srgbClr val="FFFFFF"/>
                </a:solidFill>
              </a:rPr>
              <a:t>approaches</a:t>
            </a:r>
            <a:r>
              <a:rPr lang="en" sz="1200">
                <a:solidFill>
                  <a:srgbClr val="FFFFFF"/>
                </a:solidFill>
              </a:rPr>
              <a:t> :</a:t>
            </a:r>
          </a:p>
          <a:p>
            <a:pPr indent="-304800" lvl="0" marL="457200" rtl="0">
              <a:spcBef>
                <a:spcPts val="0"/>
              </a:spcBef>
              <a:spcAft>
                <a:spcPts val="0"/>
              </a:spcAft>
              <a:buClr>
                <a:srgbClr val="FFFFFF"/>
              </a:buClr>
              <a:buSzPct val="100000"/>
            </a:pPr>
            <a:r>
              <a:rPr lang="en" sz="1200">
                <a:solidFill>
                  <a:srgbClr val="FFFFFF"/>
                </a:solidFill>
              </a:rPr>
              <a:t>Top-down-</a:t>
            </a:r>
            <a:r>
              <a:rPr b="1" lang="en" sz="1200">
                <a:solidFill>
                  <a:srgbClr val="FFFFFF"/>
                </a:solidFill>
              </a:rPr>
              <a:t>contract first or WSDL first</a:t>
            </a:r>
          </a:p>
          <a:p>
            <a:pPr indent="-304800" lvl="0" marL="457200" rtl="0">
              <a:spcBef>
                <a:spcPts val="0"/>
              </a:spcBef>
              <a:buClr>
                <a:srgbClr val="FFFFFF"/>
              </a:buClr>
              <a:buSzPct val="100000"/>
            </a:pPr>
            <a:r>
              <a:rPr lang="en" sz="1200">
                <a:solidFill>
                  <a:srgbClr val="FFFFFF"/>
                </a:solidFill>
              </a:rPr>
              <a:t>Bottom-up-</a:t>
            </a:r>
            <a:r>
              <a:rPr b="1" lang="en" sz="1200">
                <a:solidFill>
                  <a:srgbClr val="FFFFFF"/>
                </a:solidFill>
              </a:rPr>
              <a:t>Service first or code first</a:t>
            </a:r>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a:spcBef>
                <a:spcPts val="0"/>
              </a:spcBef>
              <a:buNone/>
            </a:pPr>
            <a:r>
              <a:t/>
            </a:r>
            <a:endParaRPr sz="1200"/>
          </a:p>
        </p:txBody>
      </p:sp>
      <p:sp>
        <p:nvSpPr>
          <p:cNvPr id="150" name="Shape 1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OAuth</a:t>
            </a:r>
          </a:p>
        </p:txBody>
      </p:sp>
      <p:sp>
        <p:nvSpPr>
          <p:cNvPr id="574" name="Shape 57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rPr b="1" lang="en" sz="1200">
                <a:solidFill>
                  <a:schemeClr val="dk1"/>
                </a:solidFill>
                <a:highlight>
                  <a:srgbClr val="222222"/>
                </a:highlight>
              </a:rPr>
              <a:t>OAuth</a:t>
            </a:r>
            <a:r>
              <a:rPr lang="en" sz="1200">
                <a:solidFill>
                  <a:schemeClr val="dk1"/>
                </a:solidFill>
                <a:highlight>
                  <a:srgbClr val="222222"/>
                </a:highlight>
              </a:rPr>
              <a:t> is an Open Authorization protocol which allows an end user's account information to be used by third-party services, such as Facebook, without exposing the user's password</a:t>
            </a:r>
          </a:p>
        </p:txBody>
      </p:sp>
      <p:sp>
        <p:nvSpPr>
          <p:cNvPr id="575" name="Shape 57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61616"/>
        </a:solidFill>
      </p:bgPr>
    </p:bg>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OAuth </a:t>
            </a:r>
          </a:p>
          <a:p>
            <a:pPr lvl="0" rtl="0">
              <a:spcBef>
                <a:spcPts val="0"/>
              </a:spcBef>
              <a:buNone/>
            </a:pPr>
            <a:r>
              <a:rPr lang="en"/>
              <a:t>Architecture</a:t>
            </a:r>
          </a:p>
        </p:txBody>
      </p:sp>
      <p:sp>
        <p:nvSpPr>
          <p:cNvPr id="581" name="Shape 58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582" name="Shape 582"/>
          <p:cNvPicPr preferRelativeResize="0"/>
          <p:nvPr/>
        </p:nvPicPr>
        <p:blipFill>
          <a:blip r:embed="rId3">
            <a:alphaModFix/>
          </a:blip>
          <a:stretch>
            <a:fillRect/>
          </a:stretch>
        </p:blipFill>
        <p:spPr>
          <a:xfrm>
            <a:off x="2381800" y="315625"/>
            <a:ext cx="6546274" cy="4629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rtl="0">
              <a:spcBef>
                <a:spcPts val="0"/>
              </a:spcBef>
              <a:buNone/>
            </a:pPr>
            <a:r>
              <a:rPr lang="en"/>
              <a:t>Authorization Filter</a:t>
            </a:r>
          </a:p>
        </p:txBody>
      </p:sp>
      <p:sp>
        <p:nvSpPr>
          <p:cNvPr id="588" name="Shape 588"/>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idx="1" type="body"/>
          </p:nvPr>
        </p:nvSpPr>
        <p:spPr>
          <a:xfrm>
            <a:off x="311700" y="298700"/>
            <a:ext cx="8520600" cy="4270200"/>
          </a:xfrm>
          <a:prstGeom prst="rect">
            <a:avLst/>
          </a:prstGeom>
        </p:spPr>
        <p:txBody>
          <a:bodyPr anchorCtr="0" anchor="t" bIns="91425" lIns="91425" rIns="91425" wrap="square" tIns="91425">
            <a:noAutofit/>
          </a:bodyPr>
          <a:lstStyle/>
          <a:p>
            <a:pPr lvl="0" rtl="0">
              <a:spcBef>
                <a:spcPts val="0"/>
              </a:spcBef>
              <a:buNone/>
            </a:pPr>
            <a:r>
              <a:rPr b="1" lang="en">
                <a:solidFill>
                  <a:schemeClr val="dk1"/>
                </a:solidFill>
              </a:rPr>
              <a:t>Goal :</a:t>
            </a:r>
          </a:p>
          <a:p>
            <a:pPr lvl="0" rtl="0">
              <a:spcBef>
                <a:spcPts val="0"/>
              </a:spcBef>
              <a:buNone/>
            </a:pPr>
            <a:r>
              <a:rPr lang="en" sz="1400">
                <a:solidFill>
                  <a:schemeClr val="dk1"/>
                </a:solidFill>
                <a:highlight>
                  <a:srgbClr val="242729"/>
                </a:highlight>
                <a:latin typeface="Verdana"/>
                <a:ea typeface="Verdana"/>
                <a:cs typeface="Verdana"/>
                <a:sym typeface="Verdana"/>
              </a:rPr>
              <a:t>To determine whether a user should be allowed access to a requested resource.</a:t>
            </a:r>
          </a:p>
          <a:p>
            <a:pPr lvl="0" rtl="0">
              <a:spcBef>
                <a:spcPts val="0"/>
              </a:spcBef>
              <a:buNone/>
            </a:pPr>
            <a:r>
              <a:rPr b="1" lang="en">
                <a:solidFill>
                  <a:schemeClr val="dk1"/>
                </a:solidFill>
                <a:highlight>
                  <a:srgbClr val="242729"/>
                </a:highlight>
              </a:rPr>
              <a:t>Types of Authorization Filter</a:t>
            </a:r>
          </a:p>
          <a:p>
            <a:pPr indent="-317500" lvl="0" marL="457200" rtl="0">
              <a:spcBef>
                <a:spcPts val="0"/>
              </a:spcBef>
              <a:spcAft>
                <a:spcPts val="0"/>
              </a:spcAft>
              <a:buClr>
                <a:schemeClr val="dk1"/>
              </a:buClr>
              <a:buSzPct val="100000"/>
              <a:buFont typeface="Verdana"/>
            </a:pPr>
            <a:r>
              <a:rPr lang="en" sz="1400">
                <a:solidFill>
                  <a:schemeClr val="dk1"/>
                </a:solidFill>
                <a:highlight>
                  <a:srgbClr val="242729"/>
                </a:highlight>
                <a:latin typeface="Verdana"/>
                <a:ea typeface="Verdana"/>
                <a:cs typeface="Verdana"/>
                <a:sym typeface="Verdana"/>
              </a:rPr>
              <a:t>Based on Roles</a:t>
            </a:r>
          </a:p>
          <a:p>
            <a:pPr indent="-317500" lvl="0" marL="457200" rtl="0">
              <a:spcBef>
                <a:spcPts val="0"/>
              </a:spcBef>
              <a:buClr>
                <a:schemeClr val="dk1"/>
              </a:buClr>
              <a:buSzPct val="100000"/>
              <a:buFont typeface="Verdana"/>
            </a:pPr>
            <a:r>
              <a:rPr lang="en" sz="1400">
                <a:solidFill>
                  <a:schemeClr val="dk1"/>
                </a:solidFill>
                <a:highlight>
                  <a:srgbClr val="242729"/>
                </a:highlight>
                <a:latin typeface="Verdana"/>
                <a:ea typeface="Verdana"/>
                <a:cs typeface="Verdana"/>
                <a:sym typeface="Verdana"/>
              </a:rPr>
              <a:t>Users</a:t>
            </a:r>
          </a:p>
          <a:p>
            <a:pPr lvl="0" rtl="0">
              <a:spcBef>
                <a:spcPts val="0"/>
              </a:spcBef>
              <a:buNone/>
            </a:pPr>
            <a:r>
              <a:t/>
            </a:r>
            <a:endParaRPr/>
          </a:p>
        </p:txBody>
      </p:sp>
      <p:sp>
        <p:nvSpPr>
          <p:cNvPr id="594" name="Shape 59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600" name="Shape 600"/>
          <p:cNvSpPr txBox="1"/>
          <p:nvPr/>
        </p:nvSpPr>
        <p:spPr>
          <a:xfrm>
            <a:off x="430325" y="416675"/>
            <a:ext cx="8176200" cy="724200"/>
          </a:xfrm>
          <a:prstGeom prst="rect">
            <a:avLst/>
          </a:prstGeom>
          <a:noFill/>
          <a:ln>
            <a:noFill/>
          </a:ln>
        </p:spPr>
        <p:txBody>
          <a:bodyPr anchorCtr="0" anchor="t" bIns="91425" lIns="91425" rIns="91425" wrap="square" tIns="91425">
            <a:noAutofit/>
          </a:bodyPr>
          <a:lstStyle/>
          <a:p>
            <a:pPr lvl="0" algn="ctr">
              <a:spcBef>
                <a:spcPts val="0"/>
              </a:spcBef>
              <a:buNone/>
            </a:pPr>
            <a:r>
              <a:rPr lang="en" sz="1800">
                <a:solidFill>
                  <a:srgbClr val="FFFFFF"/>
                </a:solidFill>
              </a:rPr>
              <a:t>X</a:t>
            </a:r>
            <a:r>
              <a:rPr lang="en" sz="1800">
                <a:solidFill>
                  <a:srgbClr val="FFFFFF"/>
                </a:solidFill>
              </a:rPr>
              <a:t>SRF ATTACK</a:t>
            </a:r>
          </a:p>
        </p:txBody>
      </p:sp>
      <p:pic>
        <p:nvPicPr>
          <p:cNvPr id="601" name="Shape 601"/>
          <p:cNvPicPr preferRelativeResize="0"/>
          <p:nvPr/>
        </p:nvPicPr>
        <p:blipFill>
          <a:blip r:embed="rId3">
            <a:alphaModFix/>
          </a:blip>
          <a:stretch>
            <a:fillRect/>
          </a:stretch>
        </p:blipFill>
        <p:spPr>
          <a:xfrm>
            <a:off x="1184675" y="1396138"/>
            <a:ext cx="6667500" cy="3267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607" name="Shape 607"/>
          <p:cNvSpPr txBox="1"/>
          <p:nvPr/>
        </p:nvSpPr>
        <p:spPr>
          <a:xfrm>
            <a:off x="512300" y="375675"/>
            <a:ext cx="7616100" cy="2610600"/>
          </a:xfrm>
          <a:prstGeom prst="rect">
            <a:avLst/>
          </a:prstGeom>
          <a:noFill/>
          <a:ln>
            <a:noFill/>
          </a:ln>
        </p:spPr>
        <p:txBody>
          <a:bodyPr anchorCtr="0" anchor="ctr" bIns="91425" lIns="91425" rIns="91425" wrap="square" tIns="91425">
            <a:noAutofit/>
          </a:bodyPr>
          <a:lstStyle/>
          <a:p>
            <a:pPr lvl="0" rtl="0">
              <a:spcBef>
                <a:spcPts val="0"/>
              </a:spcBef>
              <a:buNone/>
            </a:pPr>
            <a:r>
              <a:rPr lang="en" sz="1200">
                <a:solidFill>
                  <a:schemeClr val="dk1"/>
                </a:solidFill>
              </a:rPr>
              <a:t>A unique code shall be generated and stored in the form as a hidden field. The same token is also written stored in the cookies. On the server side we could cross check the token from the form with that of the token present in the cookie. If they do not match we can send an unauthorised response.</a:t>
            </a:r>
          </a:p>
          <a:p>
            <a:pPr lvl="0" rtl="0">
              <a:spcBef>
                <a:spcPts val="0"/>
              </a:spcBef>
              <a:buNone/>
            </a:pPr>
            <a:r>
              <a:rPr lang="en" sz="1200">
                <a:solidFill>
                  <a:schemeClr val="dk1"/>
                </a:solidFill>
              </a:rPr>
              <a:t>[</a:t>
            </a:r>
            <a:r>
              <a:rPr lang="en" sz="1200">
                <a:solidFill>
                  <a:schemeClr val="dk1"/>
                </a:solidFill>
              </a:rPr>
              <a:t>ValidateAntiForgery] token</a:t>
            </a:r>
            <a:r>
              <a:rPr lang="en" sz="1200">
                <a:solidFill>
                  <a:schemeClr val="dk1"/>
                </a:solidFill>
              </a:rPr>
              <a:t> is an attribute which does the same.</a:t>
            </a:r>
          </a:p>
        </p:txBody>
      </p:sp>
      <p:sp>
        <p:nvSpPr>
          <p:cNvPr id="608" name="Shape 608"/>
          <p:cNvSpPr txBox="1"/>
          <p:nvPr/>
        </p:nvSpPr>
        <p:spPr>
          <a:xfrm>
            <a:off x="512300" y="314200"/>
            <a:ext cx="4897500" cy="6285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chemeClr val="dk1"/>
                </a:solidFill>
              </a:rPr>
              <a:t>How To prevent XSRF?</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http://petstore.swagger.io/#/</a:t>
            </a:r>
          </a:p>
        </p:txBody>
      </p:sp>
      <p:sp>
        <p:nvSpPr>
          <p:cNvPr id="614" name="Shape 61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615" name="Shape 615"/>
          <p:cNvSpPr txBox="1"/>
          <p:nvPr/>
        </p:nvSpPr>
        <p:spPr>
          <a:xfrm>
            <a:off x="2667850" y="553550"/>
            <a:ext cx="3582900" cy="1299300"/>
          </a:xfrm>
          <a:prstGeom prst="rect">
            <a:avLst/>
          </a:prstGeom>
          <a:noFill/>
          <a:ln>
            <a:noFill/>
          </a:ln>
        </p:spPr>
        <p:txBody>
          <a:bodyPr anchorCtr="0" anchor="t" bIns="91425" lIns="91425" rIns="91425" wrap="square" tIns="91425">
            <a:noAutofit/>
          </a:bodyPr>
          <a:lstStyle/>
          <a:p>
            <a:pPr indent="457200" lvl="0">
              <a:spcBef>
                <a:spcPts val="0"/>
              </a:spcBef>
              <a:buNone/>
            </a:pPr>
            <a:r>
              <a:rPr lang="en" sz="2400">
                <a:solidFill>
                  <a:schemeClr val="dk1"/>
                </a:solidFill>
              </a:rPr>
              <a:t>SWAGGER</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idx="1" type="body"/>
          </p:nvPr>
        </p:nvSpPr>
        <p:spPr>
          <a:xfrm>
            <a:off x="2971400" y="1313275"/>
            <a:ext cx="3201300" cy="25281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621" name="Shape 621"/>
          <p:cNvSpPr txBox="1"/>
          <p:nvPr>
            <p:ph idx="12" type="sldNum"/>
          </p:nvPr>
        </p:nvSpPr>
        <p:spPr>
          <a:xfrm>
            <a:off x="50" y="4645875"/>
            <a:ext cx="9144000" cy="497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622" name="Shape 622"/>
          <p:cNvPicPr preferRelativeResize="0"/>
          <p:nvPr/>
        </p:nvPicPr>
        <p:blipFill>
          <a:blip r:embed="rId3">
            <a:alphaModFix/>
          </a:blip>
          <a:stretch>
            <a:fillRect/>
          </a:stretch>
        </p:blipFill>
        <p:spPr>
          <a:xfrm>
            <a:off x="2963475" y="1313275"/>
            <a:ext cx="3209225" cy="252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sz="1800"/>
              <a:t>REST</a:t>
            </a:r>
          </a:p>
        </p:txBody>
      </p:sp>
      <p:sp>
        <p:nvSpPr>
          <p:cNvPr id="156" name="Shape 156"/>
          <p:cNvSpPr txBox="1"/>
          <p:nvPr>
            <p:ph idx="1" type="body"/>
          </p:nvPr>
        </p:nvSpPr>
        <p:spPr>
          <a:xfrm>
            <a:off x="311700" y="1132275"/>
            <a:ext cx="84522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lang="en" sz="1200">
                <a:solidFill>
                  <a:srgbClr val="FFFFFF"/>
                </a:solidFill>
              </a:rPr>
              <a:t>REST stands for Representational State Transfer. </a:t>
            </a:r>
          </a:p>
          <a:p>
            <a:pPr lvl="0" rtl="0">
              <a:lnSpc>
                <a:spcPct val="100000"/>
              </a:lnSpc>
              <a:spcBef>
                <a:spcPts val="0"/>
              </a:spcBef>
              <a:spcAft>
                <a:spcPts val="0"/>
              </a:spcAft>
              <a:buNone/>
            </a:pPr>
            <a:r>
              <a:rPr lang="en" sz="1200">
                <a:solidFill>
                  <a:srgbClr val="FFFFFF"/>
                </a:solidFill>
              </a:rPr>
              <a:t>REST is based on the representation of resources.</a:t>
            </a:r>
          </a:p>
          <a:p>
            <a:pPr lvl="0" rtl="0">
              <a:lnSpc>
                <a:spcPct val="100000"/>
              </a:lnSpc>
              <a:spcBef>
                <a:spcPts val="0"/>
              </a:spcBef>
              <a:spcAft>
                <a:spcPts val="0"/>
              </a:spcAft>
              <a:buNone/>
            </a:pPr>
            <a:r>
              <a:rPr lang="en" sz="1200">
                <a:solidFill>
                  <a:srgbClr val="FFFFFF"/>
                </a:solidFill>
              </a:rPr>
              <a:t>No proxies needed. Uses Http Client.</a:t>
            </a:r>
          </a:p>
          <a:p>
            <a:pPr lvl="0" rtl="0">
              <a:lnSpc>
                <a:spcPct val="100000"/>
              </a:lnSpc>
              <a:spcBef>
                <a:spcPts val="0"/>
              </a:spcBef>
              <a:spcAft>
                <a:spcPts val="0"/>
              </a:spcAft>
              <a:buNone/>
            </a:pPr>
            <a:r>
              <a:rPr lang="en" sz="1200">
                <a:solidFill>
                  <a:srgbClr val="FFFFFF"/>
                </a:solidFill>
              </a:rPr>
              <a:t>Supports JSON Format.</a:t>
            </a:r>
          </a:p>
          <a:p>
            <a:pPr lvl="0">
              <a:spcBef>
                <a:spcPts val="0"/>
              </a:spcBef>
              <a:buNone/>
            </a:pPr>
            <a:r>
              <a:t/>
            </a:r>
            <a:endParaRPr sz="1000">
              <a:solidFill>
                <a:srgbClr val="FFFFFF"/>
              </a:solidFill>
            </a:endParaRPr>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58" name="Shape 158"/>
          <p:cNvPicPr preferRelativeResize="0"/>
          <p:nvPr/>
        </p:nvPicPr>
        <p:blipFill rotWithShape="1">
          <a:blip r:embed="rId3">
            <a:alphaModFix/>
          </a:blip>
          <a:srcRect b="7501" l="6985" r="0" t="14840"/>
          <a:stretch/>
        </p:blipFill>
        <p:spPr>
          <a:xfrm>
            <a:off x="2349750" y="1787725"/>
            <a:ext cx="4979576" cy="312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1800"/>
              <a:t>REST-Java implementations</a:t>
            </a:r>
          </a:p>
        </p:txBody>
      </p:sp>
      <p:sp>
        <p:nvSpPr>
          <p:cNvPr id="164" name="Shape 164"/>
          <p:cNvSpPr txBox="1"/>
          <p:nvPr>
            <p:ph idx="1" type="body"/>
          </p:nvPr>
        </p:nvSpPr>
        <p:spPr>
          <a:xfrm>
            <a:off x="573075" y="1152475"/>
            <a:ext cx="3999900" cy="3416400"/>
          </a:xfrm>
          <a:prstGeom prst="rect">
            <a:avLst/>
          </a:prstGeom>
          <a:ln cap="flat" cmpd="sng" w="9525">
            <a:solidFill>
              <a:srgbClr val="222222"/>
            </a:solidFill>
            <a:prstDash val="solid"/>
            <a:round/>
            <a:headEnd len="med" w="med" type="none"/>
            <a:tailEnd len="med" w="med" type="none"/>
          </a:ln>
        </p:spPr>
        <p:txBody>
          <a:bodyPr anchorCtr="0" anchor="t" bIns="91425" lIns="91425" rIns="91425" wrap="square" tIns="91425">
            <a:noAutofit/>
          </a:bodyPr>
          <a:lstStyle/>
          <a:p>
            <a:pPr indent="-304800" lvl="0" marL="457200" rtl="0">
              <a:spcBef>
                <a:spcPts val="0"/>
              </a:spcBef>
              <a:spcAft>
                <a:spcPts val="0"/>
              </a:spcAft>
              <a:buClr>
                <a:schemeClr val="dk1"/>
              </a:buClr>
              <a:buSzPct val="100000"/>
            </a:pPr>
            <a:r>
              <a:rPr lang="en" sz="1200">
                <a:solidFill>
                  <a:schemeClr val="dk1"/>
                </a:solidFill>
              </a:rPr>
              <a:t>JAX-RS</a:t>
            </a:r>
          </a:p>
          <a:p>
            <a:pPr indent="-304800" lvl="1" marL="914400" rtl="0">
              <a:spcBef>
                <a:spcPts val="0"/>
              </a:spcBef>
              <a:spcAft>
                <a:spcPts val="0"/>
              </a:spcAft>
              <a:buClr>
                <a:schemeClr val="dk1"/>
              </a:buClr>
              <a:buSzPct val="100000"/>
            </a:pPr>
            <a:r>
              <a:rPr lang="en">
                <a:solidFill>
                  <a:schemeClr val="dk1"/>
                </a:solidFill>
              </a:rPr>
              <a:t>Apache-CXF</a:t>
            </a:r>
          </a:p>
          <a:p>
            <a:pPr indent="-304800" lvl="1" marL="914400" rtl="0">
              <a:spcBef>
                <a:spcPts val="0"/>
              </a:spcBef>
              <a:spcAft>
                <a:spcPts val="0"/>
              </a:spcAft>
              <a:buClr>
                <a:schemeClr val="dk1"/>
              </a:buClr>
              <a:buSzPct val="100000"/>
            </a:pPr>
            <a:r>
              <a:rPr lang="en">
                <a:solidFill>
                  <a:schemeClr val="dk1"/>
                </a:solidFill>
              </a:rPr>
              <a:t>Jersey</a:t>
            </a:r>
          </a:p>
          <a:p>
            <a:pPr indent="-304800" lvl="1" marL="914400" rtl="0">
              <a:spcBef>
                <a:spcPts val="0"/>
              </a:spcBef>
              <a:buClr>
                <a:schemeClr val="dk1"/>
              </a:buClr>
              <a:buSzPct val="100000"/>
            </a:pPr>
            <a:r>
              <a:rPr lang="en">
                <a:solidFill>
                  <a:schemeClr val="dk1"/>
                </a:solidFill>
              </a:rPr>
              <a:t>JBoss-RestEASY</a:t>
            </a:r>
          </a:p>
          <a:p>
            <a:pPr lvl="0">
              <a:spcBef>
                <a:spcPts val="0"/>
              </a:spcBef>
              <a:buNone/>
            </a:pPr>
            <a:r>
              <a:t/>
            </a:r>
            <a:endParaRPr/>
          </a:p>
        </p:txBody>
      </p:sp>
      <p:sp>
        <p:nvSpPr>
          <p:cNvPr id="165" name="Shape 16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